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</p:sldIdLst>
  <p:sldSz cy="6858000" cx="12192000"/>
  <p:notesSz cx="6858000" cy="9144000"/>
  <p:embeddedFontLst>
    <p:embeddedFont>
      <p:font typeface="Roboto Mon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RobotoMono-italic.fntdata"/><Relationship Id="rId81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RobotoMono-bold.fntdata"/><Relationship Id="rId34" Type="http://schemas.openxmlformats.org/officeDocument/2006/relationships/slide" Target="slides/slide30.xml"/><Relationship Id="rId78" Type="http://schemas.openxmlformats.org/officeDocument/2006/relationships/font" Target="fonts/RobotoMono-regular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fc454111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fc4541112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fc454111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fc4541112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fc454111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fc4541112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fc454111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fc4541112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fc454111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fc4541112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fc454111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fc4541112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fc454111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fc4541112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fc454111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fc4541112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fc454111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fc4541112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fc4541112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fc4541112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5032f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e75032f3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c454111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fc4541112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fc454111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fc4541112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84a10b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384a10b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84a10b4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384a10b4f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84a10b4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384a10b4f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84a10b4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384a10b4f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84a10b4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384a10b4f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fcb94c4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fcb94c42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fcb94c42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fcb94c425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fcb94c42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fcb94c425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28f4bc0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428f4bc0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fcb94c4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fcb94c42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28f4bc01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428f4bc017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28f4bc01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428f4bc017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384a10b4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384a10b4f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384a10b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384a10b4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edb94db5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edb94db51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edb94db5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edb94db51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edb94db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edb94db51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edb94db5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edb94db51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fd4b61b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fd4b61be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1f0f2034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41f0f20342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fc454111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fc4541112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fdaf617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fdaf6176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28f4bc01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428f4bc017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28f4bc01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428f4bc017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1f0f2034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41f0f20342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1f0f203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41f0f2034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1f0f203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41f0f2034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1f0f2034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41f0f20342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1f0f2034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41f0f20342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1f0f2034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41f0f20342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db94db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edb94db5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1f0f2034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41f0f20342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1f0f203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41f0f20342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1f0f2034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41f0f20342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1f0f2034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41f0f20342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1f0f2034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41f0f20342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1f0f2034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41f0f20342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1f0f2034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41f0f20342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41f0f2034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41f0f20342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41f0f2034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41f0f20342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1f0f2034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41f0f20342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fc45411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fc454111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1f0f2034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41f0f20342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1f0f2034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41f0f20342_0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1f0f2034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41f0f20342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41f0f2034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41f0f20342_0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41f0f2034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41f0f20342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1f0f20342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41f0f20342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41f0f2034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41f0f20342_0_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428f4bc01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428f4bc017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28f4bc01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428f4bc017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f836b99c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1f836b99c0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e12a9cd0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fe12a9cd0_0_9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428f4bc01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428f4bc017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dca71c10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dca71c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40100a382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40100a38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fc454111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fc454111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fc454111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fc4541112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ajd tytułowy">
  <p:cSld name="1_Slajd tytuł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47739" y="3544572"/>
            <a:ext cx="10972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wewnętrzny">
  <p:cSld name="Slajd wewnętrzn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924801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Układ niestandardowy">
  <p:cSld name="4_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" name="Google Shape;62;p15"/>
          <p:cNvCxnSpPr/>
          <p:nvPr/>
        </p:nvCxnSpPr>
        <p:spPr>
          <a:xfrm rot="10800000">
            <a:off x="924839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tatni slajd">
  <p:cSld name="Ostatni slaj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762509" y="3157700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8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762509" y="3443452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4762491" y="4021795"/>
            <a:ext cx="2715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56.png"/><Relationship Id="rId7" Type="http://schemas.openxmlformats.org/officeDocument/2006/relationships/image" Target="../media/image43.png"/><Relationship Id="rId8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Relationship Id="rId5" Type="http://schemas.openxmlformats.org/officeDocument/2006/relationships/image" Target="../media/image156.png"/><Relationship Id="rId6" Type="http://schemas.openxmlformats.org/officeDocument/2006/relationships/image" Target="../media/image47.png"/><Relationship Id="rId7" Type="http://schemas.openxmlformats.org/officeDocument/2006/relationships/image" Target="../media/image29.png"/><Relationship Id="rId8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Relationship Id="rId9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Relationship Id="rId7" Type="http://schemas.openxmlformats.org/officeDocument/2006/relationships/image" Target="../media/image59.png"/><Relationship Id="rId8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69.png"/><Relationship Id="rId5" Type="http://schemas.openxmlformats.org/officeDocument/2006/relationships/image" Target="../media/image61.png"/><Relationship Id="rId6" Type="http://schemas.openxmlformats.org/officeDocument/2006/relationships/image" Target="../media/image74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5" Type="http://schemas.openxmlformats.org/officeDocument/2006/relationships/image" Target="../media/image70.png"/><Relationship Id="rId6" Type="http://schemas.openxmlformats.org/officeDocument/2006/relationships/image" Target="../media/image83.png"/><Relationship Id="rId7" Type="http://schemas.openxmlformats.org/officeDocument/2006/relationships/image" Target="../media/image8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png"/><Relationship Id="rId4" Type="http://schemas.openxmlformats.org/officeDocument/2006/relationships/image" Target="../media/image68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Relationship Id="rId4" Type="http://schemas.openxmlformats.org/officeDocument/2006/relationships/hyperlink" Target="https://arxiv.org/pdf/1605.08803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1505.05770.pdf" TargetMode="External"/><Relationship Id="rId4" Type="http://schemas.openxmlformats.org/officeDocument/2006/relationships/image" Target="../media/image73.png"/><Relationship Id="rId5" Type="http://schemas.openxmlformats.org/officeDocument/2006/relationships/hyperlink" Target="https://towardsdatascience.com/intuitively-understanding-variational-autoencoders-1bfe67eb5daf" TargetMode="External"/><Relationship Id="rId6" Type="http://schemas.openxmlformats.org/officeDocument/2006/relationships/image" Target="../media/image77.png"/><Relationship Id="rId7" Type="http://schemas.openxmlformats.org/officeDocument/2006/relationships/image" Target="../media/image85.png"/><Relationship Id="rId8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8.png"/><Relationship Id="rId4" Type="http://schemas.openxmlformats.org/officeDocument/2006/relationships/hyperlink" Target="https://arxiv.org/pdf/1505.05770.pdf" TargetMode="External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84.png"/><Relationship Id="rId8" Type="http://schemas.openxmlformats.org/officeDocument/2006/relationships/image" Target="../media/image8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pdf/1505.05770.pdf" TargetMode="External"/><Relationship Id="rId4" Type="http://schemas.openxmlformats.org/officeDocument/2006/relationships/image" Target="../media/image78.png"/><Relationship Id="rId5" Type="http://schemas.openxmlformats.org/officeDocument/2006/relationships/image" Target="../media/image87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Relationship Id="rId7" Type="http://schemas.openxmlformats.org/officeDocument/2006/relationships/hyperlink" Target="https://arxiv.org/pdf/1711.10604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5" Type="http://schemas.openxmlformats.org/officeDocument/2006/relationships/image" Target="../media/image90.png"/><Relationship Id="rId6" Type="http://schemas.openxmlformats.org/officeDocument/2006/relationships/image" Target="../media/image9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en.wikipedia.org/wiki/Inverse_function_theorem" TargetMode="External"/><Relationship Id="rId4" Type="http://schemas.openxmlformats.org/officeDocument/2006/relationships/hyperlink" Target="https://www.tensorflow.org/api_docs/python/tf/contrib/distributions/bijectors/Bijector" TargetMode="External"/><Relationship Id="rId5" Type="http://schemas.openxmlformats.org/officeDocument/2006/relationships/image" Target="../media/image95.png"/><Relationship Id="rId6" Type="http://schemas.openxmlformats.org/officeDocument/2006/relationships/image" Target="../media/image115.png"/><Relationship Id="rId7" Type="http://schemas.openxmlformats.org/officeDocument/2006/relationships/image" Target="../media/image9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png"/><Relationship Id="rId4" Type="http://schemas.openxmlformats.org/officeDocument/2006/relationships/image" Target="../media/image97.png"/><Relationship Id="rId5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1.png"/><Relationship Id="rId4" Type="http://schemas.openxmlformats.org/officeDocument/2006/relationships/image" Target="../media/image25.png"/><Relationship Id="rId5" Type="http://schemas.openxmlformats.org/officeDocument/2006/relationships/image" Target="../media/image103.png"/><Relationship Id="rId6" Type="http://schemas.openxmlformats.org/officeDocument/2006/relationships/image" Target="../media/image101.png"/><Relationship Id="rId7" Type="http://schemas.openxmlformats.org/officeDocument/2006/relationships/image" Target="../media/image10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9.png"/><Relationship Id="rId4" Type="http://schemas.openxmlformats.org/officeDocument/2006/relationships/hyperlink" Target="https://github.com/tensorflow/probability/tree/master/tensorflow_probability/exampl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4.png"/><Relationship Id="rId4" Type="http://schemas.openxmlformats.org/officeDocument/2006/relationships/image" Target="../media/image109.png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9.png"/><Relationship Id="rId4" Type="http://schemas.openxmlformats.org/officeDocument/2006/relationships/image" Target="../media/image105.png"/><Relationship Id="rId5" Type="http://schemas.openxmlformats.org/officeDocument/2006/relationships/image" Target="../media/image114.png"/><Relationship Id="rId6" Type="http://schemas.openxmlformats.org/officeDocument/2006/relationships/image" Target="../media/image106.png"/><Relationship Id="rId7" Type="http://schemas.openxmlformats.org/officeDocument/2006/relationships/image" Target="../media/image111.png"/><Relationship Id="rId8" Type="http://schemas.openxmlformats.org/officeDocument/2006/relationships/image" Target="../media/image1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Relationship Id="rId5" Type="http://schemas.openxmlformats.org/officeDocument/2006/relationships/image" Target="../media/image108.png"/><Relationship Id="rId6" Type="http://schemas.openxmlformats.org/officeDocument/2006/relationships/image" Target="../media/image113.png"/><Relationship Id="rId7" Type="http://schemas.openxmlformats.org/officeDocument/2006/relationships/image" Target="../media/image107.png"/><Relationship Id="rId8" Type="http://schemas.openxmlformats.org/officeDocument/2006/relationships/image" Target="../media/image1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rxiv.org/pdf/1502.03509.pdf" TargetMode="External"/><Relationship Id="rId4" Type="http://schemas.openxmlformats.org/officeDocument/2006/relationships/image" Target="../media/image119.png"/><Relationship Id="rId5" Type="http://schemas.openxmlformats.org/officeDocument/2006/relationships/image" Target="../media/image110.png"/><Relationship Id="rId6" Type="http://schemas.openxmlformats.org/officeDocument/2006/relationships/image" Target="../media/image141.png"/><Relationship Id="rId7" Type="http://schemas.openxmlformats.org/officeDocument/2006/relationships/image" Target="../media/image121.png"/><Relationship Id="rId8" Type="http://schemas.openxmlformats.org/officeDocument/2006/relationships/image" Target="../media/image1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rxiv.org/pdf/1502.03509.pdf" TargetMode="External"/><Relationship Id="rId4" Type="http://schemas.openxmlformats.org/officeDocument/2006/relationships/image" Target="../media/image122.png"/><Relationship Id="rId5" Type="http://schemas.openxmlformats.org/officeDocument/2006/relationships/hyperlink" Target="https://en.wikipedia.org/wiki/Chain_rule_(probability)" TargetMode="External"/><Relationship Id="rId6" Type="http://schemas.openxmlformats.org/officeDocument/2006/relationships/image" Target="../media/image117.png"/><Relationship Id="rId7" Type="http://schemas.openxmlformats.org/officeDocument/2006/relationships/image" Target="../media/image1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pdf/1502.03509.pdf" TargetMode="External"/><Relationship Id="rId4" Type="http://schemas.openxmlformats.org/officeDocument/2006/relationships/image" Target="../media/image127.png"/><Relationship Id="rId5" Type="http://schemas.openxmlformats.org/officeDocument/2006/relationships/image" Target="../media/image1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arxiv.org/pdf/1502.03509.pdf" TargetMode="External"/><Relationship Id="rId4" Type="http://schemas.openxmlformats.org/officeDocument/2006/relationships/image" Target="../media/image130.png"/><Relationship Id="rId5" Type="http://schemas.openxmlformats.org/officeDocument/2006/relationships/image" Target="../media/image123.png"/><Relationship Id="rId6" Type="http://schemas.openxmlformats.org/officeDocument/2006/relationships/hyperlink" Target="https://github.com/karpathy/pytorch-made" TargetMode="External"/><Relationship Id="rId7" Type="http://schemas.openxmlformats.org/officeDocument/2006/relationships/image" Target="../media/image1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arxiv.org/pdf/1502.03509.pdf" TargetMode="External"/><Relationship Id="rId4" Type="http://schemas.openxmlformats.org/officeDocument/2006/relationships/image" Target="../media/image130.png"/><Relationship Id="rId5" Type="http://schemas.openxmlformats.org/officeDocument/2006/relationships/image" Target="../media/image139.png"/><Relationship Id="rId6" Type="http://schemas.openxmlformats.org/officeDocument/2006/relationships/image" Target="../media/image1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arxiv.org/pdf/1502.03509.pdf" TargetMode="External"/><Relationship Id="rId4" Type="http://schemas.openxmlformats.org/officeDocument/2006/relationships/image" Target="../media/image138.png"/><Relationship Id="rId5" Type="http://schemas.openxmlformats.org/officeDocument/2006/relationships/hyperlink" Target="https://github.com/mgermain/MADE/blob/master/MADE/mask_generator.py" TargetMode="External"/><Relationship Id="rId6" Type="http://schemas.openxmlformats.org/officeDocument/2006/relationships/hyperlink" Target="https://github.com/openai/iaf/blob/master/tf_utils/layers.py#L115" TargetMode="External"/><Relationship Id="rId7" Type="http://schemas.openxmlformats.org/officeDocument/2006/relationships/hyperlink" Target="https://github.com/openai/iaf/blob/master/tf_utils/layers.py#L134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rxiv.org/pdf/1606.04934.pdf" TargetMode="External"/><Relationship Id="rId4" Type="http://schemas.openxmlformats.org/officeDocument/2006/relationships/image" Target="../media/image77.png"/><Relationship Id="rId5" Type="http://schemas.openxmlformats.org/officeDocument/2006/relationships/image" Target="../media/image71.png"/><Relationship Id="rId6" Type="http://schemas.openxmlformats.org/officeDocument/2006/relationships/image" Target="../media/image8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4.png"/><Relationship Id="rId4" Type="http://schemas.openxmlformats.org/officeDocument/2006/relationships/image" Target="../media/image128.png"/><Relationship Id="rId5" Type="http://schemas.openxmlformats.org/officeDocument/2006/relationships/image" Target="../media/image1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Relationship Id="rId5" Type="http://schemas.openxmlformats.org/officeDocument/2006/relationships/image" Target="../media/image136.png"/><Relationship Id="rId6" Type="http://schemas.openxmlformats.org/officeDocument/2006/relationships/image" Target="../media/image133.png"/><Relationship Id="rId7" Type="http://schemas.openxmlformats.org/officeDocument/2006/relationships/image" Target="../media/image132.png"/><Relationship Id="rId8" Type="http://schemas.openxmlformats.org/officeDocument/2006/relationships/image" Target="../media/image1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4.png"/><Relationship Id="rId4" Type="http://schemas.openxmlformats.org/officeDocument/2006/relationships/image" Target="../media/image131.png"/><Relationship Id="rId9" Type="http://schemas.openxmlformats.org/officeDocument/2006/relationships/image" Target="../media/image140.png"/><Relationship Id="rId5" Type="http://schemas.openxmlformats.org/officeDocument/2006/relationships/image" Target="../media/image143.png"/><Relationship Id="rId6" Type="http://schemas.openxmlformats.org/officeDocument/2006/relationships/image" Target="../media/image142.png"/><Relationship Id="rId7" Type="http://schemas.openxmlformats.org/officeDocument/2006/relationships/image" Target="../media/image145.png"/><Relationship Id="rId8" Type="http://schemas.openxmlformats.org/officeDocument/2006/relationships/image" Target="../media/image1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9.png"/><Relationship Id="rId4" Type="http://schemas.openxmlformats.org/officeDocument/2006/relationships/hyperlink" Target="https://github.com/tensorflow/tensorflow/blob/r1.10/tensorflow/contrib/distributions/python/ops/bijectors/masked_autoregressive.py#L246" TargetMode="External"/><Relationship Id="rId5" Type="http://schemas.openxmlformats.org/officeDocument/2006/relationships/image" Target="../media/image147.png"/><Relationship Id="rId6" Type="http://schemas.openxmlformats.org/officeDocument/2006/relationships/image" Target="../media/image1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blog.openai.com/glow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7.png"/><Relationship Id="rId4" Type="http://schemas.openxmlformats.org/officeDocument/2006/relationships/image" Target="../media/image1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Relationship Id="rId4" Type="http://schemas.openxmlformats.org/officeDocument/2006/relationships/hyperlink" Target="https://arxiv.org/pdf/1605.08803.pdf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Relationship Id="rId4" Type="http://schemas.openxmlformats.org/officeDocument/2006/relationships/hyperlink" Target="https://arxiv.org/pdf/1605.08803.pdf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arxiv.org/pdf/1705.07057.pdf" TargetMode="External"/><Relationship Id="rId4" Type="http://schemas.openxmlformats.org/officeDocument/2006/relationships/hyperlink" Target="https://arxiv.org/pdf/1705.07057.pdf" TargetMode="External"/><Relationship Id="rId5" Type="http://schemas.openxmlformats.org/officeDocument/2006/relationships/image" Target="../media/image154.png"/><Relationship Id="rId6" Type="http://schemas.openxmlformats.org/officeDocument/2006/relationships/image" Target="../media/image151.png"/><Relationship Id="rId7" Type="http://schemas.openxmlformats.org/officeDocument/2006/relationships/image" Target="../media/image1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hyperlink" Target="https://blog.openai.com/glow/" TargetMode="External"/><Relationship Id="rId10" Type="http://schemas.openxmlformats.org/officeDocument/2006/relationships/hyperlink" Target="https://tonghehehe.com/blog/2017/1/1/vae" TargetMode="External"/><Relationship Id="rId12" Type="http://schemas.openxmlformats.org/officeDocument/2006/relationships/hyperlink" Target="https://towardsdatascience.com/autoregressive-models-in-tensorflow-96d69434cad9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www.machinelearning.ru/wiki/images/f/f2/LebedevTuzovaVaeNfSlides.pdf" TargetMode="External"/><Relationship Id="rId4" Type="http://schemas.openxmlformats.org/officeDocument/2006/relationships/hyperlink" Target="https://docs.pymc.io/notebooks/normalizing_flows_overview.html" TargetMode="External"/><Relationship Id="rId9" Type="http://schemas.openxmlformats.org/officeDocument/2006/relationships/hyperlink" Target="http://akosiorek.github.io/ml/2018/04/03/norm_flows.html" TargetMode="External"/><Relationship Id="rId5" Type="http://schemas.openxmlformats.org/officeDocument/2006/relationships/hyperlink" Target="https://github.com/ex4sperans/variational-inference-with-normalizing-flows" TargetMode="External"/><Relationship Id="rId6" Type="http://schemas.openxmlformats.org/officeDocument/2006/relationships/hyperlink" Target="https://arxiv.org/pdf/1711.10604.pdf" TargetMode="External"/><Relationship Id="rId7" Type="http://schemas.openxmlformats.org/officeDocument/2006/relationships/hyperlink" Target="http://bjlkeng.github.io/posts/autoregressive-autoencoders/" TargetMode="External"/><Relationship Id="rId8" Type="http://schemas.openxmlformats.org/officeDocument/2006/relationships/hyperlink" Target="http://ruishu.io/2018/05/19/change-of-variables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ruishu.io/2018/03/14/vae/" TargetMode="External"/><Relationship Id="rId4" Type="http://schemas.openxmlformats.org/officeDocument/2006/relationships/hyperlink" Target="https://vimeo.com/252105837" TargetMode="External"/><Relationship Id="rId9" Type="http://schemas.openxmlformats.org/officeDocument/2006/relationships/hyperlink" Target="https://arxiv.org/pdf/1808.04730.pdf" TargetMode="External"/><Relationship Id="rId5" Type="http://schemas.openxmlformats.org/officeDocument/2006/relationships/hyperlink" Target="https://arxiv.org/pdf/1705.07057.pdf" TargetMode="External"/><Relationship Id="rId6" Type="http://schemas.openxmlformats.org/officeDocument/2006/relationships/hyperlink" Target="https://arxiv.org/pdf/1502.03509.pdf" TargetMode="External"/><Relationship Id="rId7" Type="http://schemas.openxmlformats.org/officeDocument/2006/relationships/hyperlink" Target="https://arxiv.org/pdf/1606.04934.pdf" TargetMode="External"/><Relationship Id="rId8" Type="http://schemas.openxmlformats.org/officeDocument/2006/relationships/hyperlink" Target="https://arxiv.org/pdf/1505.05770.pdf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600"/>
              <a:t>Introduction to Normalizing Flows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47750" y="3989977"/>
            <a:ext cx="10972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 Kolasiński, 20.09.2018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Recap: Maximum likelihood estimation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78850" y="1332675"/>
            <a:ext cx="498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Assumptions and definitions: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60" name="Google Shape;160;p26"/>
          <p:cNvGrpSpPr/>
          <p:nvPr/>
        </p:nvGrpSpPr>
        <p:grpSpPr>
          <a:xfrm>
            <a:off x="316750" y="1789750"/>
            <a:ext cx="11506500" cy="1147575"/>
            <a:chOff x="316750" y="1789750"/>
            <a:chExt cx="11506500" cy="1147575"/>
          </a:xfrm>
        </p:grpSpPr>
        <p:sp>
          <p:nvSpPr>
            <p:cNvPr id="161" name="Google Shape;161;p26"/>
            <p:cNvSpPr txBox="1"/>
            <p:nvPr/>
          </p:nvSpPr>
          <p:spPr>
            <a:xfrm>
              <a:off x="316750" y="1789750"/>
              <a:ext cx="115065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The </a:t>
              </a:r>
              <a:r>
                <a:rPr b="1" lang="en-US" sz="1800">
                  <a:solidFill>
                    <a:srgbClr val="CC0000"/>
                  </a:solidFill>
                </a:rPr>
                <a:t>natural choice</a:t>
              </a:r>
              <a:r>
                <a:rPr lang="en-US" sz="1800"/>
                <a:t> for </a:t>
              </a:r>
              <a:r>
                <a:rPr b="1" lang="en-US" sz="1800"/>
                <a:t>D</a:t>
              </a:r>
              <a:r>
                <a:rPr lang="en-US" sz="1800"/>
                <a:t> is Kullback Leibler divergence </a:t>
              </a:r>
              <a:r>
                <a:rPr i="1" lang="en-US" sz="1800">
                  <a:solidFill>
                    <a:srgbClr val="1CA4DC"/>
                  </a:solidFill>
                </a:rPr>
                <a:t>(this is a critical point for all derivations below)</a:t>
              </a:r>
              <a:r>
                <a:rPr lang="en-US" sz="1800"/>
                <a:t>:</a:t>
              </a:r>
              <a:endParaRPr sz="1800"/>
            </a:p>
          </p:txBody>
        </p:sp>
        <p:pic>
          <p:nvPicPr>
            <p:cNvPr id="162" name="Google Shape;16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3398" y="2164100"/>
              <a:ext cx="6889876" cy="77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26"/>
          <p:cNvGrpSpPr/>
          <p:nvPr/>
        </p:nvGrpSpPr>
        <p:grpSpPr>
          <a:xfrm>
            <a:off x="316750" y="3008950"/>
            <a:ext cx="10223700" cy="1262693"/>
            <a:chOff x="316750" y="3008950"/>
            <a:chExt cx="10223700" cy="1262693"/>
          </a:xfrm>
        </p:grpSpPr>
        <p:pic>
          <p:nvPicPr>
            <p:cNvPr id="164" name="Google Shape;16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60625" y="3770800"/>
              <a:ext cx="3403175" cy="500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6"/>
            <p:cNvSpPr txBox="1"/>
            <p:nvPr/>
          </p:nvSpPr>
          <p:spPr>
            <a:xfrm>
              <a:off x="316750" y="3008950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Our generator P</a:t>
              </a:r>
              <a:r>
                <a:rPr baseline="-25000" lang="en-US" sz="1800"/>
                <a:t>model</a:t>
              </a:r>
              <a:r>
                <a:rPr lang="en-US" sz="1800"/>
                <a:t> will be defined by some neural network, let’s put explicitly its dependence on some parameters (neural network weights)</a:t>
              </a:r>
              <a:endParaRPr sz="1800"/>
            </a:p>
          </p:txBody>
        </p:sp>
      </p:grpSp>
      <p:grpSp>
        <p:nvGrpSpPr>
          <p:cNvPr id="166" name="Google Shape;166;p26"/>
          <p:cNvGrpSpPr/>
          <p:nvPr/>
        </p:nvGrpSpPr>
        <p:grpSpPr>
          <a:xfrm>
            <a:off x="316750" y="4380550"/>
            <a:ext cx="10223700" cy="1247550"/>
            <a:chOff x="316750" y="4380550"/>
            <a:chExt cx="10223700" cy="1247550"/>
          </a:xfrm>
        </p:grpSpPr>
        <p:sp>
          <p:nvSpPr>
            <p:cNvPr id="167" name="Google Shape;167;p26"/>
            <p:cNvSpPr txBox="1"/>
            <p:nvPr/>
          </p:nvSpPr>
          <p:spPr>
            <a:xfrm>
              <a:off x="316750" y="4380550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We want to minimize KL w.r.t model parameters, hence we need to compute the gradients</a:t>
              </a:r>
              <a:endParaRPr sz="1800"/>
            </a:p>
          </p:txBody>
        </p:sp>
        <p:pic>
          <p:nvPicPr>
            <p:cNvPr id="168" name="Google Shape;16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1950" y="4784400"/>
              <a:ext cx="5228188" cy="843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124" y="4798231"/>
            <a:ext cx="4446726" cy="81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0513" y="5964016"/>
            <a:ext cx="5277112" cy="8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316750" y="5523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samples are explicitly sampled from data distribution (N goes to infinity):</a:t>
            </a:r>
            <a:endParaRPr sz="18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8879" y="5971935"/>
            <a:ext cx="4119880" cy="8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Recap: Maximum likelihood estimation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513" y="1392016"/>
            <a:ext cx="5277112" cy="8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samples are explicitly sampled from data distribution (N goes to infinity):</a:t>
            </a:r>
            <a:endParaRPr sz="18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879" y="1399935"/>
            <a:ext cx="4119880" cy="81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7"/>
          <p:cNvGrpSpPr/>
          <p:nvPr/>
        </p:nvGrpSpPr>
        <p:grpSpPr>
          <a:xfrm>
            <a:off x="316750" y="2246950"/>
            <a:ext cx="10223700" cy="659375"/>
            <a:chOff x="316750" y="2246950"/>
            <a:chExt cx="10223700" cy="659375"/>
          </a:xfrm>
        </p:grpSpPr>
        <p:sp>
          <p:nvSpPr>
            <p:cNvPr id="182" name="Google Shape;182;p27"/>
            <p:cNvSpPr txBox="1"/>
            <p:nvPr/>
          </p:nvSpPr>
          <p:spPr>
            <a:xfrm>
              <a:off x="316750" y="2246950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>
                  <a:solidFill>
                    <a:srgbClr val="CC0000"/>
                  </a:solidFill>
                </a:rPr>
                <a:t>Recall assumption that:</a:t>
              </a:r>
              <a:r>
                <a:rPr lang="en-US" sz="1800"/>
                <a:t> </a:t>
              </a:r>
              <a:endParaRPr sz="1800"/>
            </a:p>
          </p:txBody>
        </p:sp>
        <p:pic>
          <p:nvPicPr>
            <p:cNvPr id="183" name="Google Shape;183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47413" y="2246950"/>
              <a:ext cx="6448374" cy="659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7"/>
          <p:cNvSpPr txBox="1"/>
          <p:nvPr/>
        </p:nvSpPr>
        <p:spPr>
          <a:xfrm>
            <a:off x="316750" y="3999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Hence by minimizing </a:t>
            </a:r>
            <a:r>
              <a:rPr b="1" lang="en-US" sz="1800"/>
              <a:t>KL divergence</a:t>
            </a:r>
            <a:r>
              <a:rPr lang="en-US" sz="1800"/>
              <a:t> we </a:t>
            </a:r>
            <a:r>
              <a:rPr b="1" lang="en-US" sz="1800"/>
              <a:t>maximize log-likelihood</a:t>
            </a:r>
            <a:r>
              <a:rPr lang="en-US" sz="1800"/>
              <a:t> of observed data, both can be used to obtain same result. However with one it maybe do in easier way.</a:t>
            </a:r>
            <a:endParaRPr sz="1800"/>
          </a:p>
        </p:txBody>
      </p:sp>
      <p:grpSp>
        <p:nvGrpSpPr>
          <p:cNvPr id="185" name="Google Shape;185;p27"/>
          <p:cNvGrpSpPr/>
          <p:nvPr/>
        </p:nvGrpSpPr>
        <p:grpSpPr>
          <a:xfrm>
            <a:off x="316750" y="2856550"/>
            <a:ext cx="10223700" cy="1118662"/>
            <a:chOff x="316750" y="2856550"/>
            <a:chExt cx="10223700" cy="1118662"/>
          </a:xfrm>
        </p:grpSpPr>
        <p:sp>
          <p:nvSpPr>
            <p:cNvPr id="186" name="Google Shape;186;p27"/>
            <p:cNvSpPr txBox="1"/>
            <p:nvPr/>
          </p:nvSpPr>
          <p:spPr>
            <a:xfrm>
              <a:off x="316750" y="2856550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This allows us to write similar expression for model (but X are drawn from “real” data)</a:t>
              </a:r>
              <a:endParaRPr sz="1800"/>
            </a:p>
          </p:txBody>
        </p:sp>
        <p:pic>
          <p:nvPicPr>
            <p:cNvPr id="187" name="Google Shape;187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3825" y="3315838"/>
              <a:ext cx="4289642" cy="65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27"/>
          <p:cNvGrpSpPr/>
          <p:nvPr/>
        </p:nvGrpSpPr>
        <p:grpSpPr>
          <a:xfrm>
            <a:off x="1417525" y="5345425"/>
            <a:ext cx="2447100" cy="625500"/>
            <a:chOff x="1417525" y="5345425"/>
            <a:chExt cx="2447100" cy="625500"/>
          </a:xfrm>
        </p:grpSpPr>
        <p:sp>
          <p:nvSpPr>
            <p:cNvPr id="189" name="Google Shape;189;p27"/>
            <p:cNvSpPr txBox="1"/>
            <p:nvPr/>
          </p:nvSpPr>
          <p:spPr>
            <a:xfrm>
              <a:off x="1417525" y="5345425"/>
              <a:ext cx="24471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minimize </a:t>
              </a:r>
              <a:endParaRPr sz="1800"/>
            </a:p>
          </p:txBody>
        </p:sp>
        <p:pic>
          <p:nvPicPr>
            <p:cNvPr id="190" name="Google Shape;190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5700" y="5345425"/>
              <a:ext cx="1104900" cy="47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7"/>
          <p:cNvSpPr txBox="1"/>
          <p:nvPr/>
        </p:nvSpPr>
        <p:spPr>
          <a:xfrm>
            <a:off x="5196100" y="5345413"/>
            <a:ext cx="1905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maximize </a:t>
            </a:r>
            <a:endParaRPr sz="1800"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9325" y="5349750"/>
            <a:ext cx="2221349" cy="4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/>
          <p:nvPr/>
        </p:nvSpPr>
        <p:spPr>
          <a:xfrm>
            <a:off x="2631550" y="5358800"/>
            <a:ext cx="430500" cy="45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Recap: MLE for simple gaussian problem - a textbook example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228750" y="809250"/>
            <a:ext cx="10476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Consider following problem: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observe some data </a:t>
            </a:r>
            <a:r>
              <a:rPr b="1" lang="en-US" sz="1800"/>
              <a:t>X </a:t>
            </a:r>
            <a:r>
              <a:rPr lang="en-US" sz="1800"/>
              <a:t>which are sample from some distribution p(</a:t>
            </a:r>
            <a:r>
              <a:rPr b="1" lang="en-US" sz="1800"/>
              <a:t>X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tell what is p(</a:t>
            </a:r>
            <a:r>
              <a:rPr b="1" lang="en-US" sz="1800"/>
              <a:t>X</a:t>
            </a:r>
            <a:r>
              <a:rPr lang="en-US" sz="1800"/>
              <a:t>’) where </a:t>
            </a:r>
            <a:r>
              <a:rPr b="1" lang="en-US" sz="1800"/>
              <a:t>X’ </a:t>
            </a:r>
            <a:r>
              <a:rPr lang="en-US" sz="1800"/>
              <a:t>is some new data.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25" y="2384425"/>
            <a:ext cx="2639400" cy="15156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228750" y="1921850"/>
            <a:ext cx="2639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Take the data:</a:t>
            </a:r>
            <a:endParaRPr sz="1800"/>
          </a:p>
        </p:txBody>
      </p:sp>
      <p:sp>
        <p:nvSpPr>
          <p:cNvPr id="202" name="Google Shape;202;p28"/>
          <p:cNvSpPr txBox="1"/>
          <p:nvPr/>
        </p:nvSpPr>
        <p:spPr>
          <a:xfrm>
            <a:off x="3449000" y="1921850"/>
            <a:ext cx="3257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Build a model:</a:t>
            </a:r>
            <a:endParaRPr sz="1800"/>
          </a:p>
        </p:txBody>
      </p:sp>
      <p:sp>
        <p:nvSpPr>
          <p:cNvPr id="203" name="Google Shape;203;p28"/>
          <p:cNvSpPr txBox="1"/>
          <p:nvPr/>
        </p:nvSpPr>
        <p:spPr>
          <a:xfrm>
            <a:off x="7671400" y="1921850"/>
            <a:ext cx="3995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Define likelihood function - the cost</a:t>
            </a:r>
            <a:endParaRPr sz="1800"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649" y="2473575"/>
            <a:ext cx="4392093" cy="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1575" y="2580623"/>
            <a:ext cx="4727950" cy="7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825" y="3477423"/>
            <a:ext cx="1324460" cy="4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228750" y="4697825"/>
            <a:ext cx="6772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Find the optimal model parameters by solving problem:</a:t>
            </a:r>
            <a:endParaRPr sz="1800"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5575" y="5241000"/>
            <a:ext cx="4239246" cy="7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Recap: MLE for simple gaussian problem - a textbook example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228750" y="1582750"/>
            <a:ext cx="10409100" cy="16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Once the problem is solved we can: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estimate  </a:t>
            </a:r>
            <a:r>
              <a:rPr lang="en-US" sz="1800"/>
              <a:t>p</a:t>
            </a:r>
            <a:r>
              <a:rPr baseline="-25000" lang="en-US" sz="1800"/>
              <a:t>model</a:t>
            </a:r>
            <a:r>
              <a:rPr lang="en-US" sz="1800"/>
              <a:t>(</a:t>
            </a:r>
            <a:r>
              <a:rPr lang="en-US" sz="1800"/>
              <a:t>x</a:t>
            </a:r>
            <a:r>
              <a:rPr b="1" lang="en-US" sz="1800"/>
              <a:t>’</a:t>
            </a:r>
            <a:r>
              <a:rPr lang="en-US" sz="1800"/>
              <a:t>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sample from p</a:t>
            </a:r>
            <a:r>
              <a:rPr baseline="-25000" lang="en-US" sz="1800"/>
              <a:t>model </a:t>
            </a:r>
            <a:r>
              <a:rPr lang="en-US" sz="1800"/>
              <a:t>, with following sampling rule                                 with    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0" y="737400"/>
            <a:ext cx="4239246" cy="7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999" y="582500"/>
            <a:ext cx="4392093" cy="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222" y="2675821"/>
            <a:ext cx="1889075" cy="52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0546" y="2628565"/>
            <a:ext cx="1889075" cy="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Probabilistic</a:t>
            </a:r>
            <a:r>
              <a:rPr lang="en-US" sz="3600">
                <a:solidFill>
                  <a:srgbClr val="139FDA"/>
                </a:solidFill>
              </a:rPr>
              <a:t> change of variables a.k.a Normalizing Flows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simplest case - linear transform in 1D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334" y="3489196"/>
            <a:ext cx="1889075" cy="52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146" y="2441390"/>
            <a:ext cx="1889075" cy="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Normalizing Flows</a:t>
            </a:r>
            <a:r>
              <a:rPr lang="en-US" sz="1800"/>
              <a:t> allow for defining complex densities by transforming simple one by invertible mappings i.e. bijections.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Let's</a:t>
            </a:r>
            <a:r>
              <a:rPr lang="en-US" sz="1800"/>
              <a:t> build a simple model for the simple example considered in the previous slide.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start from the simplest univariate gaussian distribution </a:t>
            </a:r>
            <a:endParaRPr sz="1800"/>
          </a:p>
        </p:txBody>
      </p:sp>
      <p:sp>
        <p:nvSpPr>
          <p:cNvPr id="232" name="Google Shape;232;p31"/>
          <p:cNvSpPr txBox="1"/>
          <p:nvPr/>
        </p:nvSpPr>
        <p:spPr>
          <a:xfrm>
            <a:off x="271125" y="3013400"/>
            <a:ext cx="9282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define a affine transformation (a forward pass)</a:t>
            </a:r>
            <a:endParaRPr sz="1800"/>
          </a:p>
        </p:txBody>
      </p:sp>
      <p:sp>
        <p:nvSpPr>
          <p:cNvPr id="233" name="Google Shape;233;p31"/>
          <p:cNvSpPr txBox="1"/>
          <p:nvPr/>
        </p:nvSpPr>
        <p:spPr>
          <a:xfrm>
            <a:off x="271125" y="4080200"/>
            <a:ext cx="9282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and inverse</a:t>
            </a:r>
            <a:r>
              <a:rPr lang="en-US" sz="1800"/>
              <a:t> (with constraint sigma &gt; 0):</a:t>
            </a:r>
            <a:endParaRPr sz="1800"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024" y="4535600"/>
            <a:ext cx="2399952" cy="52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1"/>
          <p:cNvGrpSpPr/>
          <p:nvPr/>
        </p:nvGrpSpPr>
        <p:grpSpPr>
          <a:xfrm>
            <a:off x="271125" y="5147000"/>
            <a:ext cx="9282300" cy="645900"/>
            <a:chOff x="271125" y="5147000"/>
            <a:chExt cx="9282300" cy="645900"/>
          </a:xfrm>
        </p:grpSpPr>
        <p:sp>
          <p:nvSpPr>
            <p:cNvPr id="236" name="Google Shape;236;p31"/>
            <p:cNvSpPr txBox="1"/>
            <p:nvPr/>
          </p:nvSpPr>
          <p:spPr>
            <a:xfrm>
              <a:off x="271125" y="5147000"/>
              <a:ext cx="9282300" cy="6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we know           and we want to find </a:t>
              </a:r>
              <a:endParaRPr sz="1800"/>
            </a:p>
          </p:txBody>
        </p:sp>
        <p:pic>
          <p:nvPicPr>
            <p:cNvPr id="237" name="Google Shape;23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55250" y="5199277"/>
              <a:ext cx="611600" cy="36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83300" y="5176738"/>
              <a:ext cx="684850" cy="40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</a:t>
            </a:r>
            <a:r>
              <a:rPr lang="en-US" sz="3000">
                <a:solidFill>
                  <a:srgbClr val="139FDA"/>
                </a:solidFill>
              </a:rPr>
              <a:t> - transforming scalars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271125" y="598075"/>
            <a:ext cx="55422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volume change, but density must be preserved: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125" y="1508375"/>
            <a:ext cx="2909775" cy="6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25" y="1181125"/>
            <a:ext cx="6591374" cy="42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161025" y="906575"/>
            <a:ext cx="4497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necessary condition for this is:</a:t>
            </a:r>
            <a:endParaRPr sz="1800"/>
          </a:p>
        </p:txBody>
      </p:sp>
      <p:sp>
        <p:nvSpPr>
          <p:cNvPr id="248" name="Google Shape;248;p32"/>
          <p:cNvSpPr txBox="1"/>
          <p:nvPr/>
        </p:nvSpPr>
        <p:spPr>
          <a:xfrm>
            <a:off x="7161025" y="2201975"/>
            <a:ext cx="4497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transformed density is then:</a:t>
            </a:r>
            <a:endParaRPr sz="1800"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6509" y="2752021"/>
            <a:ext cx="1889075" cy="52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1025" y="3405250"/>
            <a:ext cx="3835701" cy="10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5326900" y="4520425"/>
            <a:ext cx="6436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order to estimate the density at x we have to apply inverse transform:</a:t>
            </a:r>
            <a:endParaRPr sz="1800"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524" y="5090425"/>
            <a:ext cx="2399952" cy="5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1573" y="5743375"/>
            <a:ext cx="4923169" cy="10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5326900" y="5615175"/>
            <a:ext cx="4497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Which will result in:</a:t>
            </a:r>
            <a:endParaRPr sz="1800"/>
          </a:p>
        </p:txBody>
      </p:sp>
      <p:sp>
        <p:nvSpPr>
          <p:cNvPr id="255" name="Google Shape;255;p32"/>
          <p:cNvSpPr txBox="1"/>
          <p:nvPr/>
        </p:nvSpPr>
        <p:spPr>
          <a:xfrm>
            <a:off x="10279025" y="2803775"/>
            <a:ext cx="1802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CA4DC"/>
                </a:solidFill>
              </a:rPr>
              <a:t>change of volume</a:t>
            </a:r>
            <a:endParaRPr b="1">
              <a:solidFill>
                <a:srgbClr val="1CA4DC"/>
              </a:solidFill>
            </a:endParaRPr>
          </a:p>
        </p:txBody>
      </p:sp>
      <p:cxnSp>
        <p:nvCxnSpPr>
          <p:cNvPr id="256" name="Google Shape;256;p32"/>
          <p:cNvCxnSpPr>
            <a:stCxn id="255" idx="1"/>
          </p:cNvCxnSpPr>
          <p:nvPr/>
        </p:nvCxnSpPr>
        <p:spPr>
          <a:xfrm flipH="1">
            <a:off x="9736625" y="3053825"/>
            <a:ext cx="542400" cy="3672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7" name="Google Shape;25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921" y="1913340"/>
            <a:ext cx="1889075" cy="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</a:t>
            </a:r>
            <a:r>
              <a:rPr lang="en-US" sz="3000">
                <a:solidFill>
                  <a:srgbClr val="139FDA"/>
                </a:solidFill>
              </a:rPr>
              <a:t>transforming scalars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271125" y="598075"/>
            <a:ext cx="99600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Let us now consider a slightly more complicated example. Note the change of notation.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50" y="1156300"/>
            <a:ext cx="2410696" cy="18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3564600" y="1260900"/>
            <a:ext cx="52311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some cases we are interested in computing a probability density of sampled data point.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This requires a </a:t>
            </a:r>
            <a:r>
              <a:rPr b="1" lang="en-US" sz="1800"/>
              <a:t>forward</a:t>
            </a:r>
            <a:r>
              <a:rPr lang="en-US" sz="1800"/>
              <a:t> propagation of the flow.</a:t>
            </a:r>
            <a:endParaRPr sz="1800"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5900" y="1306300"/>
            <a:ext cx="2774680" cy="9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9287288" y="2271100"/>
            <a:ext cx="22719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A4DC"/>
                </a:solidFill>
              </a:rPr>
              <a:t>transformation equation</a:t>
            </a:r>
            <a:endParaRPr>
              <a:solidFill>
                <a:srgbClr val="1CA4DC"/>
              </a:solidFill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8971225" y="1156300"/>
            <a:ext cx="2950500" cy="1594800"/>
          </a:xfrm>
          <a:prstGeom prst="rect">
            <a:avLst/>
          </a:prstGeom>
          <a:noFill/>
          <a:ln cap="flat" cmpd="sng" w="9525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274" y="3476099"/>
            <a:ext cx="4377924" cy="11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23275" y="3102050"/>
            <a:ext cx="42024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Density transformation after first map</a:t>
            </a:r>
            <a:endParaRPr sz="1800"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037" y="4937375"/>
            <a:ext cx="4242401" cy="1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/>
        </p:nvSpPr>
        <p:spPr>
          <a:xfrm>
            <a:off x="223275" y="4473650"/>
            <a:ext cx="4704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Density transformation after second map</a:t>
            </a:r>
            <a:endParaRPr sz="1800"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5950" y="3954746"/>
            <a:ext cx="5798725" cy="124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3"/>
          <p:cNvCxnSpPr/>
          <p:nvPr/>
        </p:nvCxnSpPr>
        <p:spPr>
          <a:xfrm>
            <a:off x="4306175" y="4074925"/>
            <a:ext cx="1331700" cy="4227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3"/>
          <p:cNvCxnSpPr/>
          <p:nvPr/>
        </p:nvCxnSpPr>
        <p:spPr>
          <a:xfrm flipH="1" rot="10800000">
            <a:off x="4338075" y="4744850"/>
            <a:ext cx="1323900" cy="7575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3"/>
          <p:cNvSpPr txBox="1"/>
          <p:nvPr/>
        </p:nvSpPr>
        <p:spPr>
          <a:xfrm>
            <a:off x="7328500" y="3556550"/>
            <a:ext cx="271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Density of the sample:</a:t>
            </a:r>
            <a:endParaRPr sz="1800"/>
          </a:p>
        </p:txBody>
      </p:sp>
      <p:sp>
        <p:nvSpPr>
          <p:cNvPr id="277" name="Google Shape;277;p33"/>
          <p:cNvSpPr txBox="1"/>
          <p:nvPr/>
        </p:nvSpPr>
        <p:spPr>
          <a:xfrm>
            <a:off x="7073350" y="5095150"/>
            <a:ext cx="32295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This is called a forward pass</a:t>
            </a:r>
            <a:endParaRPr sz="1800"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transforming scalars: inverse transform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271125" y="598075"/>
            <a:ext cx="99600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Sampling: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00" y="714000"/>
            <a:ext cx="2271825" cy="17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227250" y="2439850"/>
            <a:ext cx="117375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other cases we are interested in estimating density of external samples. A computation of the </a:t>
            </a:r>
            <a:r>
              <a:rPr b="1" lang="en-US" sz="1800"/>
              <a:t>inverse</a:t>
            </a:r>
            <a:r>
              <a:rPr lang="en-US" sz="1800"/>
              <a:t> process is required.</a:t>
            </a:r>
            <a:endParaRPr sz="1800"/>
          </a:p>
        </p:txBody>
      </p:sp>
      <p:sp>
        <p:nvSpPr>
          <p:cNvPr id="286" name="Google Shape;286;p34"/>
          <p:cNvSpPr txBox="1"/>
          <p:nvPr/>
        </p:nvSpPr>
        <p:spPr>
          <a:xfrm>
            <a:off x="182175" y="3133950"/>
            <a:ext cx="7233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start with some external sample      and build an inverse flow      </a:t>
            </a:r>
            <a:endParaRPr sz="1800"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901" y="3137202"/>
            <a:ext cx="326050" cy="4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275" y="3669075"/>
            <a:ext cx="2925725" cy="13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37175" y="3807875"/>
            <a:ext cx="1466400" cy="6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/>
        </p:nvSpPr>
        <p:spPr>
          <a:xfrm>
            <a:off x="8311600" y="3460775"/>
            <a:ext cx="2408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 is an inverse map</a:t>
            </a:r>
            <a:endParaRPr sz="1800"/>
          </a:p>
        </p:txBody>
      </p:sp>
      <p:sp>
        <p:nvSpPr>
          <p:cNvPr id="291" name="Google Shape;291;p34"/>
          <p:cNvSpPr txBox="1"/>
          <p:nvPr/>
        </p:nvSpPr>
        <p:spPr>
          <a:xfrm>
            <a:off x="182175" y="4810350"/>
            <a:ext cx="7233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From analogy to forward flow we can write formula for </a:t>
            </a:r>
            <a:r>
              <a:rPr b="1" lang="en-US" sz="1800"/>
              <a:t>inverse flow</a:t>
            </a:r>
            <a:r>
              <a:rPr lang="en-US" sz="1800"/>
              <a:t>:</a:t>
            </a:r>
            <a:endParaRPr sz="1800"/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650" y="1004900"/>
            <a:ext cx="5449660" cy="1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6066875" y="676138"/>
            <a:ext cx="271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A4DC"/>
                </a:solidFill>
              </a:rPr>
              <a:t>Density of the sample</a:t>
            </a:r>
            <a:endParaRPr>
              <a:solidFill>
                <a:srgbClr val="1CA4DC"/>
              </a:solidFill>
            </a:endParaRPr>
          </a:p>
        </p:txBody>
      </p:sp>
      <p:grpSp>
        <p:nvGrpSpPr>
          <p:cNvPr id="294" name="Google Shape;294;p34"/>
          <p:cNvGrpSpPr/>
          <p:nvPr/>
        </p:nvGrpSpPr>
        <p:grpSpPr>
          <a:xfrm>
            <a:off x="6834075" y="5295450"/>
            <a:ext cx="4481700" cy="1451400"/>
            <a:chOff x="6834075" y="5295450"/>
            <a:chExt cx="4481700" cy="1451400"/>
          </a:xfrm>
        </p:grpSpPr>
        <p:sp>
          <p:nvSpPr>
            <p:cNvPr id="295" name="Google Shape;295;p34"/>
            <p:cNvSpPr/>
            <p:nvPr/>
          </p:nvSpPr>
          <p:spPr>
            <a:xfrm>
              <a:off x="6834075" y="5295450"/>
              <a:ext cx="4481700" cy="1451400"/>
            </a:xfrm>
            <a:prstGeom prst="rect">
              <a:avLst/>
            </a:prstGeom>
            <a:noFill/>
            <a:ln cap="flat" cmpd="sng" w="19050">
              <a:solidFill>
                <a:srgbClr val="1CA4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 txBox="1"/>
            <p:nvPr/>
          </p:nvSpPr>
          <p:spPr>
            <a:xfrm>
              <a:off x="6873925" y="5295450"/>
              <a:ext cx="29985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CA4DC"/>
                  </a:solidFill>
                </a:rPr>
                <a:t>Recal simple example:</a:t>
              </a:r>
              <a:endParaRPr>
                <a:solidFill>
                  <a:srgbClr val="1CA4DC"/>
                </a:solidFill>
              </a:endParaRPr>
            </a:p>
          </p:txBody>
        </p:sp>
        <p:pic>
          <p:nvPicPr>
            <p:cNvPr id="297" name="Google Shape;297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47475" y="5714200"/>
              <a:ext cx="3189775" cy="90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" name="Google Shape;298;p34"/>
          <p:cNvGrpSpPr/>
          <p:nvPr/>
        </p:nvGrpSpPr>
        <p:grpSpPr>
          <a:xfrm>
            <a:off x="746375" y="5358734"/>
            <a:ext cx="5288600" cy="1225400"/>
            <a:chOff x="4990550" y="3563409"/>
            <a:chExt cx="5288600" cy="1225400"/>
          </a:xfrm>
        </p:grpSpPr>
        <p:pic>
          <p:nvPicPr>
            <p:cNvPr id="299" name="Google Shape;299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90550" y="3563409"/>
              <a:ext cx="5288600" cy="122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4"/>
            <p:cNvSpPr/>
            <p:nvPr/>
          </p:nvSpPr>
          <p:spPr>
            <a:xfrm>
              <a:off x="7073300" y="3564575"/>
              <a:ext cx="334800" cy="38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8445775" y="3564575"/>
              <a:ext cx="334800" cy="38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forward and inverse flows summary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271125" y="598075"/>
            <a:ext cx="99600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Forward flow: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350" y="1032975"/>
            <a:ext cx="2271825" cy="17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025" y="1303300"/>
            <a:ext cx="5449660" cy="11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6220050" y="955238"/>
            <a:ext cx="271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A4DC"/>
                </a:solidFill>
              </a:rPr>
              <a:t>Density of the sample</a:t>
            </a:r>
            <a:endParaRPr>
              <a:solidFill>
                <a:srgbClr val="1CA4DC"/>
              </a:solidFill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182175" y="2722150"/>
            <a:ext cx="96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Used for sampling, useful in the context of </a:t>
            </a:r>
            <a:r>
              <a:rPr b="1" lang="en-US" sz="1800"/>
              <a:t>Variational autoencoders</a:t>
            </a:r>
            <a:r>
              <a:rPr lang="en-US" sz="1800"/>
              <a:t>.</a:t>
            </a:r>
            <a:endParaRPr sz="1800"/>
          </a:p>
        </p:txBody>
      </p:sp>
      <p:grpSp>
        <p:nvGrpSpPr>
          <p:cNvPr id="312" name="Google Shape;312;p35"/>
          <p:cNvGrpSpPr/>
          <p:nvPr/>
        </p:nvGrpSpPr>
        <p:grpSpPr>
          <a:xfrm>
            <a:off x="182175" y="3133950"/>
            <a:ext cx="10296325" cy="2550400"/>
            <a:chOff x="182175" y="3133950"/>
            <a:chExt cx="10296325" cy="2550400"/>
          </a:xfrm>
        </p:grpSpPr>
        <p:sp>
          <p:nvSpPr>
            <p:cNvPr id="313" name="Google Shape;313;p35"/>
            <p:cNvSpPr txBox="1"/>
            <p:nvPr/>
          </p:nvSpPr>
          <p:spPr>
            <a:xfrm>
              <a:off x="182175" y="3133950"/>
              <a:ext cx="72339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Inverse flow:</a:t>
              </a:r>
              <a:r>
                <a:rPr b="1" lang="en-US" sz="1800"/>
                <a:t>   </a:t>
              </a:r>
              <a:endParaRPr b="1" sz="1800"/>
            </a:p>
          </p:txBody>
        </p:sp>
        <p:pic>
          <p:nvPicPr>
            <p:cNvPr id="314" name="Google Shape;31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36813" y="3682850"/>
              <a:ext cx="2925725" cy="131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35"/>
            <p:cNvSpPr txBox="1"/>
            <p:nvPr/>
          </p:nvSpPr>
          <p:spPr>
            <a:xfrm>
              <a:off x="182175" y="5229850"/>
              <a:ext cx="72339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Can be used for anomaly detection, and with MLE.</a:t>
              </a:r>
              <a:endParaRPr sz="1800"/>
            </a:p>
          </p:txBody>
        </p:sp>
        <p:sp>
          <p:nvSpPr>
            <p:cNvPr id="316" name="Google Shape;316;p35"/>
            <p:cNvSpPr txBox="1"/>
            <p:nvPr/>
          </p:nvSpPr>
          <p:spPr>
            <a:xfrm>
              <a:off x="5845000" y="4788800"/>
              <a:ext cx="46335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CA4DC"/>
                  </a:solidFill>
                </a:rPr>
                <a:t>Density of the external data point</a:t>
              </a:r>
              <a:endParaRPr>
                <a:solidFill>
                  <a:srgbClr val="1CA4DC"/>
                </a:solidFill>
              </a:endParaRPr>
            </a:p>
          </p:txBody>
        </p:sp>
        <p:grpSp>
          <p:nvGrpSpPr>
            <p:cNvPr id="317" name="Google Shape;317;p35"/>
            <p:cNvGrpSpPr/>
            <p:nvPr/>
          </p:nvGrpSpPr>
          <p:grpSpPr>
            <a:xfrm>
              <a:off x="4990550" y="3563409"/>
              <a:ext cx="5288600" cy="1225400"/>
              <a:chOff x="4990550" y="3563409"/>
              <a:chExt cx="5288600" cy="1225400"/>
            </a:xfrm>
          </p:grpSpPr>
          <p:pic>
            <p:nvPicPr>
              <p:cNvPr id="318" name="Google Shape;318;p3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990550" y="3563409"/>
                <a:ext cx="5288600" cy="1225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9" name="Google Shape;319;p35"/>
              <p:cNvSpPr/>
              <p:nvPr/>
            </p:nvSpPr>
            <p:spPr>
              <a:xfrm>
                <a:off x="7073300" y="3564575"/>
                <a:ext cx="334800" cy="382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8445775" y="3564575"/>
                <a:ext cx="334800" cy="382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Content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713899" y="17412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Part 1. Introduction</a:t>
            </a:r>
            <a:endParaRPr sz="3600"/>
          </a:p>
          <a:p>
            <a:pPr indent="-381000" lvl="0" marL="457200" marR="0" rtl="0" algn="l">
              <a:spcBef>
                <a:spcPts val="210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Motivations for probabilistic models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Theory of Normalizing Flows + simple examples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Using Normalizing Flows in Tensorflow</a:t>
            </a:r>
            <a:endParaRPr b="0" sz="2400"/>
          </a:p>
          <a:p>
            <a:pPr indent="0" lvl="0" marL="457200" marR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3600"/>
              <a:t>Part 2. Research papers study</a:t>
            </a:r>
            <a:endParaRPr sz="3600"/>
          </a:p>
          <a:p>
            <a:pPr indent="-381000" lvl="0" marL="457200" marR="0" rtl="0" algn="l">
              <a:spcBef>
                <a:spcPts val="210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MADE, IAF, MAF</a:t>
            </a:r>
            <a:endParaRPr b="0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952" y="1899649"/>
            <a:ext cx="2069475" cy="6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 txBox="1"/>
          <p:nvPr/>
        </p:nvSpPr>
        <p:spPr>
          <a:xfrm>
            <a:off x="271125" y="598075"/>
            <a:ext cx="99600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 far we worked with scalars, but NFs can be extended to multidimensional problems.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 </a:t>
            </a:r>
            <a:r>
              <a:rPr b="1" lang="en-US" sz="1800"/>
              <a:t>z</a:t>
            </a:r>
            <a:r>
              <a:rPr lang="en-US" sz="1800"/>
              <a:t> be a random vector with probability density function q(</a:t>
            </a:r>
            <a:r>
              <a:rPr b="1" lang="en-US" sz="1800"/>
              <a:t>z</a:t>
            </a:r>
            <a:r>
              <a:rPr lang="en-US" sz="1800"/>
              <a:t>) and f(</a:t>
            </a:r>
            <a:r>
              <a:rPr b="1" lang="en-US" sz="1800"/>
              <a:t>z</a:t>
            </a:r>
            <a:r>
              <a:rPr lang="en-US" sz="1800"/>
              <a:t>) is an invertible function.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Transformation                                   of the random variable leads to the following change in the probability density: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7" name="Google Shape;327;p36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generalization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925" y="2567750"/>
            <a:ext cx="3723150" cy="109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6"/>
          <p:cNvGrpSpPr/>
          <p:nvPr/>
        </p:nvGrpSpPr>
        <p:grpSpPr>
          <a:xfrm>
            <a:off x="2854850" y="3381200"/>
            <a:ext cx="2384475" cy="805325"/>
            <a:chOff x="2854850" y="3381200"/>
            <a:chExt cx="2384475" cy="805325"/>
          </a:xfrm>
        </p:grpSpPr>
        <p:sp>
          <p:nvSpPr>
            <p:cNvPr id="330" name="Google Shape;330;p36"/>
            <p:cNvSpPr txBox="1"/>
            <p:nvPr/>
          </p:nvSpPr>
          <p:spPr>
            <a:xfrm>
              <a:off x="2854850" y="3827725"/>
              <a:ext cx="23844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CA4DC"/>
                  </a:solidFill>
                </a:rPr>
                <a:t>det = determinant</a:t>
              </a:r>
              <a:endParaRPr b="1" sz="1800">
                <a:solidFill>
                  <a:srgbClr val="1CA4DC"/>
                </a:solidFill>
              </a:endParaRPr>
            </a:p>
          </p:txBody>
        </p:sp>
        <p:cxnSp>
          <p:nvCxnSpPr>
            <p:cNvPr id="331" name="Google Shape;331;p36"/>
            <p:cNvCxnSpPr/>
            <p:nvPr/>
          </p:nvCxnSpPr>
          <p:spPr>
            <a:xfrm flipH="1" rot="10800000">
              <a:off x="3763925" y="3381200"/>
              <a:ext cx="1475400" cy="550200"/>
            </a:xfrm>
            <a:prstGeom prst="straightConnector1">
              <a:avLst/>
            </a:prstGeom>
            <a:noFill/>
            <a:ln cap="flat" cmpd="sng" w="19050">
              <a:solidFill>
                <a:srgbClr val="1CA4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2" name="Google Shape;332;p36"/>
          <p:cNvGrpSpPr/>
          <p:nvPr/>
        </p:nvGrpSpPr>
        <p:grpSpPr>
          <a:xfrm>
            <a:off x="5146325" y="3548600"/>
            <a:ext cx="5772810" cy="3174100"/>
            <a:chOff x="5146325" y="3548600"/>
            <a:chExt cx="5772810" cy="3174100"/>
          </a:xfrm>
        </p:grpSpPr>
        <p:sp>
          <p:nvSpPr>
            <p:cNvPr id="333" name="Google Shape;333;p36"/>
            <p:cNvSpPr txBox="1"/>
            <p:nvPr/>
          </p:nvSpPr>
          <p:spPr>
            <a:xfrm>
              <a:off x="5798300" y="3827725"/>
              <a:ext cx="21576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CA4DC"/>
                  </a:solidFill>
                </a:rPr>
                <a:t>jacobian matrix</a:t>
              </a:r>
              <a:endParaRPr b="1" sz="1800">
                <a:solidFill>
                  <a:srgbClr val="1CA4DC"/>
                </a:solidFill>
              </a:endParaRPr>
            </a:p>
          </p:txBody>
        </p:sp>
        <p:cxnSp>
          <p:nvCxnSpPr>
            <p:cNvPr id="334" name="Google Shape;334;p36"/>
            <p:cNvCxnSpPr/>
            <p:nvPr/>
          </p:nvCxnSpPr>
          <p:spPr>
            <a:xfrm rot="10800000">
              <a:off x="6172150" y="3548600"/>
              <a:ext cx="231300" cy="382800"/>
            </a:xfrm>
            <a:prstGeom prst="straightConnector1">
              <a:avLst/>
            </a:prstGeom>
            <a:noFill/>
            <a:ln cap="flat" cmpd="sng" w="19050">
              <a:solidFill>
                <a:srgbClr val="1CA4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35" name="Google Shape;33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6325" y="4268650"/>
              <a:ext cx="5772810" cy="2454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/>
        </p:nvSpPr>
        <p:spPr>
          <a:xfrm>
            <a:off x="271125" y="598075"/>
            <a:ext cx="107817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Stacking multiple mappings leads to final expression for the normalizing flow - a chain rule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1" name="Google Shape;341;p37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generalization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850" y="1145699"/>
            <a:ext cx="2671106" cy="2402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7"/>
          <p:cNvGrpSpPr/>
          <p:nvPr/>
        </p:nvGrpSpPr>
        <p:grpSpPr>
          <a:xfrm>
            <a:off x="3787850" y="1694275"/>
            <a:ext cx="6403449" cy="1614975"/>
            <a:chOff x="3787850" y="1694275"/>
            <a:chExt cx="6403449" cy="1614975"/>
          </a:xfrm>
        </p:grpSpPr>
        <p:pic>
          <p:nvPicPr>
            <p:cNvPr id="344" name="Google Shape;34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65575" y="1694275"/>
              <a:ext cx="4925724" cy="117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37"/>
            <p:cNvSpPr txBox="1"/>
            <p:nvPr/>
          </p:nvSpPr>
          <p:spPr>
            <a:xfrm>
              <a:off x="6299850" y="2822950"/>
              <a:ext cx="34131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CA4DC"/>
                  </a:solidFill>
                </a:rPr>
                <a:t>density of the sampled point</a:t>
              </a:r>
              <a:endParaRPr sz="1800">
                <a:solidFill>
                  <a:srgbClr val="1CA4DC"/>
                </a:solidFill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3787850" y="2187700"/>
              <a:ext cx="1164300" cy="318900"/>
            </a:xfrm>
            <a:prstGeom prst="rightArrow">
              <a:avLst>
                <a:gd fmla="val 39981" name="adj1"/>
                <a:gd fmla="val 77524" name="adj2"/>
              </a:avLst>
            </a:prstGeom>
            <a:solidFill>
              <a:srgbClr val="1CA4DC"/>
            </a:solidFill>
            <a:ln cap="flat" cmpd="sng" w="9525">
              <a:solidFill>
                <a:srgbClr val="1CA4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37"/>
          <p:cNvSpPr txBox="1"/>
          <p:nvPr/>
        </p:nvSpPr>
        <p:spPr>
          <a:xfrm>
            <a:off x="271125" y="3569875"/>
            <a:ext cx="107817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Note, that in practice due to the numerical errors it is more stable to work with logarithms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950" y="4336650"/>
            <a:ext cx="6324574" cy="13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determinant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grpSp>
        <p:nvGrpSpPr>
          <p:cNvPr id="354" name="Google Shape;354;p38"/>
          <p:cNvGrpSpPr/>
          <p:nvPr/>
        </p:nvGrpSpPr>
        <p:grpSpPr>
          <a:xfrm>
            <a:off x="271125" y="598075"/>
            <a:ext cx="10781700" cy="1662987"/>
            <a:chOff x="271125" y="598075"/>
            <a:chExt cx="10781700" cy="1662987"/>
          </a:xfrm>
        </p:grpSpPr>
        <p:sp>
          <p:nvSpPr>
            <p:cNvPr id="355" name="Google Shape;355;p38"/>
            <p:cNvSpPr txBox="1"/>
            <p:nvPr/>
          </p:nvSpPr>
          <p:spPr>
            <a:xfrm>
              <a:off x="271125" y="598075"/>
              <a:ext cx="10781700" cy="10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The final formula for NFs contains expression which depends on the determinant of the jacobian transformation. </a:t>
              </a:r>
              <a:endParaRPr sz="1800"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6" name="Google Shape;356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98275" y="1059163"/>
              <a:ext cx="5727399" cy="120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38"/>
          <p:cNvSpPr txBox="1"/>
          <p:nvPr/>
        </p:nvSpPr>
        <p:spPr>
          <a:xfrm>
            <a:off x="271125" y="2122075"/>
            <a:ext cx="5055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Lets get some intuition how to interpret it.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3263" y="2045875"/>
            <a:ext cx="2598126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/>
        </p:nvSpPr>
        <p:spPr>
          <a:xfrm>
            <a:off x="5365876" y="2045875"/>
            <a:ext cx="3556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Mass</a:t>
            </a:r>
            <a:r>
              <a:rPr lang="en-US" sz="1800"/>
              <a:t> conservation formula:</a:t>
            </a:r>
            <a:endParaRPr sz="1800"/>
          </a:p>
        </p:txBody>
      </p:sp>
      <p:pic>
        <p:nvPicPr>
          <p:cNvPr id="360" name="Google Shape;3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2075" y="3301112"/>
            <a:ext cx="3059794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/>
        </p:nvSpPr>
        <p:spPr>
          <a:xfrm>
            <a:off x="5381825" y="2560675"/>
            <a:ext cx="6420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general we should talk about volumes, which are scalars (since we work with densities)</a:t>
            </a:r>
            <a:endParaRPr sz="1800"/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49426" y="3806448"/>
            <a:ext cx="1513898" cy="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8"/>
          <p:cNvSpPr txBox="1"/>
          <p:nvPr/>
        </p:nvSpPr>
        <p:spPr>
          <a:xfrm>
            <a:off x="5381825" y="3798475"/>
            <a:ext cx="57390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Source space is cartesian, so the volume is</a:t>
            </a:r>
            <a:endParaRPr sz="1800"/>
          </a:p>
        </p:txBody>
      </p:sp>
      <p:grpSp>
        <p:nvGrpSpPr>
          <p:cNvPr id="364" name="Google Shape;364;p38"/>
          <p:cNvGrpSpPr/>
          <p:nvPr/>
        </p:nvGrpSpPr>
        <p:grpSpPr>
          <a:xfrm>
            <a:off x="-35625" y="2652750"/>
            <a:ext cx="5761350" cy="3463399"/>
            <a:chOff x="-35625" y="2652750"/>
            <a:chExt cx="5761350" cy="3463399"/>
          </a:xfrm>
        </p:grpSpPr>
        <p:pic>
          <p:nvPicPr>
            <p:cNvPr id="365" name="Google Shape;365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35625" y="2652750"/>
              <a:ext cx="5318000" cy="346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38"/>
            <p:cNvSpPr txBox="1"/>
            <p:nvPr/>
          </p:nvSpPr>
          <p:spPr>
            <a:xfrm>
              <a:off x="271125" y="2655475"/>
              <a:ext cx="54546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In 1D we got: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7" name="Google Shape;367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602345">
              <a:off x="1972841" y="3742232"/>
              <a:ext cx="857869" cy="3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8" name="Google Shape;36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0200" y="5300425"/>
            <a:ext cx="3723150" cy="10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5072" y="4268875"/>
            <a:ext cx="3059800" cy="10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 txBox="1"/>
          <p:nvPr/>
        </p:nvSpPr>
        <p:spPr>
          <a:xfrm>
            <a:off x="9354575" y="4614900"/>
            <a:ext cx="27036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CA4DC"/>
                </a:solidFill>
              </a:rPr>
              <a:t>determinant</a:t>
            </a:r>
            <a:r>
              <a:rPr lang="en-US" sz="1800">
                <a:solidFill>
                  <a:srgbClr val="1CA4DC"/>
                </a:solidFill>
              </a:rPr>
              <a:t> here is related to the change in the volume affected by the transformation.</a:t>
            </a:r>
            <a:endParaRPr sz="1800"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909" y="1721950"/>
            <a:ext cx="6153157" cy="45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 txBox="1"/>
          <p:nvPr/>
        </p:nvSpPr>
        <p:spPr>
          <a:xfrm>
            <a:off x="271125" y="1283875"/>
            <a:ext cx="5916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Consider following an invertible mapping f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7" name="Google Shape;377;p39"/>
          <p:cNvSpPr txBox="1"/>
          <p:nvPr/>
        </p:nvSpPr>
        <p:spPr>
          <a:xfrm>
            <a:off x="271125" y="598075"/>
            <a:ext cx="10781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are going to show the presence of the determinant on very simple 2D example, where we will show geometric interpretation of the determinant.</a:t>
            </a:r>
            <a:endParaRPr sz="1800"/>
          </a:p>
        </p:txBody>
      </p:sp>
      <p:sp>
        <p:nvSpPr>
          <p:cNvPr id="378" name="Google Shape;378;p39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determinant - 2D case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3608850" y="2103700"/>
            <a:ext cx="2272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A4DC"/>
                </a:solidFill>
              </a:rPr>
              <a:t>a vectorized </a:t>
            </a:r>
            <a:r>
              <a:rPr lang="en-US">
                <a:solidFill>
                  <a:srgbClr val="1CA4DC"/>
                </a:solidFill>
              </a:rPr>
              <a:t>expression</a:t>
            </a:r>
            <a:endParaRPr>
              <a:solidFill>
                <a:srgbClr val="1CA4DC"/>
              </a:solidFill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271125" y="2655475"/>
            <a:ext cx="6913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 infinitesimal change in the x coordinate will cause the change in the transformed space for both z</a:t>
            </a:r>
            <a:r>
              <a:rPr baseline="-25000" lang="en-US" sz="1800"/>
              <a:t>1 </a:t>
            </a:r>
            <a:r>
              <a:rPr lang="en-US" sz="1800"/>
              <a:t>and z</a:t>
            </a:r>
            <a:r>
              <a:rPr baseline="-25000" lang="en-US" sz="1800"/>
              <a:t>2</a:t>
            </a:r>
            <a:r>
              <a:rPr lang="en-US" sz="1800"/>
              <a:t>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1" name="Google Shape;381;p39"/>
          <p:cNvSpPr txBox="1"/>
          <p:nvPr/>
        </p:nvSpPr>
        <p:spPr>
          <a:xfrm>
            <a:off x="271125" y="5170075"/>
            <a:ext cx="7320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Similarly for y component: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75" y="1733688"/>
            <a:ext cx="2060675" cy="9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500" y="1721950"/>
            <a:ext cx="1386000" cy="4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663" y="3435938"/>
            <a:ext cx="5016235" cy="10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912" y="4495050"/>
            <a:ext cx="5213149" cy="7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900" y="5689825"/>
            <a:ext cx="5213149" cy="73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/>
          <p:nvPr/>
        </p:nvSpPr>
        <p:spPr>
          <a:xfrm>
            <a:off x="8317300" y="4002975"/>
            <a:ext cx="1722475" cy="1259975"/>
          </a:xfrm>
          <a:custGeom>
            <a:rect b="b" l="l" r="r" t="t"/>
            <a:pathLst>
              <a:path extrusionOk="0" h="50399" w="68899">
                <a:moveTo>
                  <a:pt x="0" y="50399"/>
                </a:moveTo>
                <a:cubicBezTo>
                  <a:pt x="6911" y="49123"/>
                  <a:pt x="29984" y="51143"/>
                  <a:pt x="41467" y="42743"/>
                </a:cubicBezTo>
                <a:cubicBezTo>
                  <a:pt x="52950" y="34343"/>
                  <a:pt x="64327" y="7124"/>
                  <a:pt x="68899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88" name="Google Shape;388;p39"/>
          <p:cNvSpPr/>
          <p:nvPr/>
        </p:nvSpPr>
        <p:spPr>
          <a:xfrm>
            <a:off x="7184925" y="2448150"/>
            <a:ext cx="2432322" cy="1714500"/>
          </a:xfrm>
          <a:custGeom>
            <a:rect b="b" l="l" r="r" t="t"/>
            <a:pathLst>
              <a:path extrusionOk="0" h="68580" w="102392">
                <a:moveTo>
                  <a:pt x="0" y="68580"/>
                </a:moveTo>
                <a:cubicBezTo>
                  <a:pt x="14354" y="58745"/>
                  <a:pt x="69059" y="20999"/>
                  <a:pt x="86124" y="9569"/>
                </a:cubicBezTo>
                <a:cubicBezTo>
                  <a:pt x="103189" y="-1861"/>
                  <a:pt x="99681" y="1595"/>
                  <a:pt x="102392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89" name="Google Shape;389;p39"/>
          <p:cNvSpPr txBox="1"/>
          <p:nvPr/>
        </p:nvSpPr>
        <p:spPr>
          <a:xfrm>
            <a:off x="10725600" y="2543850"/>
            <a:ext cx="12999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CA4DC"/>
                </a:solidFill>
              </a:rPr>
              <a:t>We need the field of this </a:t>
            </a:r>
            <a:r>
              <a:rPr i="1" lang="en-US">
                <a:solidFill>
                  <a:srgbClr val="1CA4DC"/>
                </a:solidFill>
                <a:highlight>
                  <a:srgbClr val="FFFFFF"/>
                </a:highlight>
              </a:rPr>
              <a:t>parallelogram</a:t>
            </a:r>
            <a:endParaRPr i="1">
              <a:solidFill>
                <a:srgbClr val="1CA4DC"/>
              </a:solidFill>
            </a:endParaRPr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4400" y="1259765"/>
            <a:ext cx="2614725" cy="8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 txBox="1"/>
          <p:nvPr/>
        </p:nvSpPr>
        <p:spPr>
          <a:xfrm>
            <a:off x="6196128" y="1031826"/>
            <a:ext cx="25599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A4DC"/>
                </a:solidFill>
              </a:rPr>
              <a:t>we want to compute this</a:t>
            </a:r>
            <a:endParaRPr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800" y="5926600"/>
            <a:ext cx="6883212" cy="9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27" y="1029160"/>
            <a:ext cx="5010275" cy="366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271125" y="598075"/>
            <a:ext cx="10781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compute the volume/field of the created parallelogram</a:t>
            </a:r>
            <a:endParaRPr sz="1800"/>
          </a:p>
        </p:txBody>
      </p:sp>
      <p:sp>
        <p:nvSpPr>
          <p:cNvPr id="399" name="Google Shape;399;p40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determinant - 2D case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6825" y="1240351"/>
            <a:ext cx="1956000" cy="244161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0"/>
          <p:cNvSpPr/>
          <p:nvPr/>
        </p:nvSpPr>
        <p:spPr>
          <a:xfrm>
            <a:off x="5035825" y="2216900"/>
            <a:ext cx="10341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A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/>
          <p:nvPr/>
        </p:nvSpPr>
        <p:spPr>
          <a:xfrm>
            <a:off x="7895250" y="2256775"/>
            <a:ext cx="10341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A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9175" y="1240350"/>
            <a:ext cx="1574367" cy="23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/>
          <p:nvPr/>
        </p:nvSpPr>
        <p:spPr>
          <a:xfrm>
            <a:off x="5542225" y="3628350"/>
            <a:ext cx="4144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can compute the field P, using basic vector calculus:</a:t>
            </a:r>
            <a:endParaRPr sz="1800"/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2712" y="5049775"/>
            <a:ext cx="7087074" cy="9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4625" y="4395288"/>
            <a:ext cx="1712960" cy="4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3550" y="4171975"/>
            <a:ext cx="4144326" cy="8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2025" y="3986625"/>
            <a:ext cx="2252976" cy="23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0"/>
          <p:cNvSpPr txBox="1"/>
          <p:nvPr/>
        </p:nvSpPr>
        <p:spPr>
          <a:xfrm>
            <a:off x="8929350" y="6470800"/>
            <a:ext cx="1630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J = Jacobian</a:t>
            </a:r>
            <a:endParaRPr sz="1800"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77" y="10"/>
            <a:ext cx="5010275" cy="366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1"/>
          <p:cNvSpPr txBox="1"/>
          <p:nvPr/>
        </p:nvSpPr>
        <p:spPr>
          <a:xfrm>
            <a:off x="271125" y="598075"/>
            <a:ext cx="4314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Finally want to compute:</a:t>
            </a:r>
            <a:endParaRPr sz="1800"/>
          </a:p>
        </p:txBody>
      </p:sp>
      <p:sp>
        <p:nvSpPr>
          <p:cNvPr id="416" name="Google Shape;416;p4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determinant - 2D case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271125" y="1817275"/>
            <a:ext cx="4314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where:</a:t>
            </a:r>
            <a:endParaRPr sz="1800"/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925" y="1060078"/>
            <a:ext cx="2614725" cy="8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175" y="2415028"/>
            <a:ext cx="1761450" cy="4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3075" y="2389225"/>
            <a:ext cx="2701221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 txBox="1"/>
          <p:nvPr/>
        </p:nvSpPr>
        <p:spPr>
          <a:xfrm>
            <a:off x="271125" y="2960275"/>
            <a:ext cx="4314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which gives:</a:t>
            </a:r>
            <a:endParaRPr sz="1800"/>
          </a:p>
        </p:txBody>
      </p:sp>
      <p:pic>
        <p:nvPicPr>
          <p:cNvPr id="422" name="Google Shape;42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9950" y="2943127"/>
            <a:ext cx="2876989" cy="4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/>
        </p:nvSpPr>
        <p:spPr>
          <a:xfrm>
            <a:off x="271125" y="598075"/>
            <a:ext cx="4314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1D we have a Segment</a:t>
            </a:r>
            <a:endParaRPr sz="1800"/>
          </a:p>
        </p:txBody>
      </p:sp>
      <p:sp>
        <p:nvSpPr>
          <p:cNvPr id="428" name="Google Shape;428;p42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determinants summary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350850" y="2270025"/>
            <a:ext cx="4314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2D Parallelogram </a:t>
            </a:r>
            <a:endParaRPr sz="1800"/>
          </a:p>
        </p:txBody>
      </p:sp>
      <p:cxnSp>
        <p:nvCxnSpPr>
          <p:cNvPr id="430" name="Google Shape;430;p42"/>
          <p:cNvCxnSpPr/>
          <p:nvPr/>
        </p:nvCxnSpPr>
        <p:spPr>
          <a:xfrm flipH="1" rot="10800000">
            <a:off x="3492825" y="925100"/>
            <a:ext cx="1722600" cy="661800"/>
          </a:xfrm>
          <a:prstGeom prst="straightConnector1">
            <a:avLst/>
          </a:prstGeom>
          <a:noFill/>
          <a:ln cap="flat" cmpd="sng" w="28575">
            <a:solidFill>
              <a:srgbClr val="1CA4DC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431" name="Google Shape;4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83761">
            <a:off x="3466368" y="1856050"/>
            <a:ext cx="1555141" cy="229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175" y="4050700"/>
            <a:ext cx="3207525" cy="19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2"/>
          <p:cNvSpPr txBox="1"/>
          <p:nvPr/>
        </p:nvSpPr>
        <p:spPr>
          <a:xfrm>
            <a:off x="350850" y="3794025"/>
            <a:ext cx="4314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3D Parallelepiped</a:t>
            </a:r>
            <a:endParaRPr sz="1800"/>
          </a:p>
        </p:txBody>
      </p:sp>
      <p:sp>
        <p:nvSpPr>
          <p:cNvPr id="434" name="Google Shape;434;p42"/>
          <p:cNvSpPr txBox="1"/>
          <p:nvPr/>
        </p:nvSpPr>
        <p:spPr>
          <a:xfrm>
            <a:off x="6188150" y="1411475"/>
            <a:ext cx="50718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N-D we have n-parallelotope</a:t>
            </a:r>
            <a:endParaRPr sz="1800"/>
          </a:p>
        </p:txBody>
      </p:sp>
      <p:pic>
        <p:nvPicPr>
          <p:cNvPr id="435" name="Google Shape;4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175" y="4617150"/>
            <a:ext cx="3723150" cy="10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6650" y="2104125"/>
            <a:ext cx="5525399" cy="23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/>
        </p:nvSpPr>
        <p:spPr>
          <a:xfrm>
            <a:off x="6380400" y="5783550"/>
            <a:ext cx="53979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139FDA"/>
                </a:solidFill>
              </a:rPr>
              <a:t>In our case determinant can be understood as a volume of n-parallelotope spanned by the rows (or columns) of the Jacobian matrix.</a:t>
            </a:r>
            <a:endParaRPr i="1" sz="1800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technical details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443" name="Google Shape;4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550" y="1433051"/>
            <a:ext cx="4822257" cy="11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3"/>
          <p:cNvSpPr txBox="1"/>
          <p:nvPr/>
        </p:nvSpPr>
        <p:spPr>
          <a:xfrm>
            <a:off x="271125" y="598075"/>
            <a:ext cx="10326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 far we have discussed the theoretical aspects of NFs, and we got the formula for probability density flow </a:t>
            </a:r>
            <a:endParaRPr sz="1800"/>
          </a:p>
        </p:txBody>
      </p:sp>
      <p:pic>
        <p:nvPicPr>
          <p:cNvPr id="445" name="Google Shape;4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750" y="939375"/>
            <a:ext cx="2349650" cy="21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/>
          <p:nvPr/>
        </p:nvSpPr>
        <p:spPr>
          <a:xfrm>
            <a:off x="4239613" y="1801663"/>
            <a:ext cx="1164300" cy="318900"/>
          </a:xfrm>
          <a:prstGeom prst="rightArrow">
            <a:avLst>
              <a:gd fmla="val 39981" name="adj1"/>
              <a:gd fmla="val 77524" name="adj2"/>
            </a:avLst>
          </a:prstGeom>
          <a:solidFill>
            <a:srgbClr val="1CA4DC"/>
          </a:solidFill>
          <a:ln cap="flat" cmpd="sng" w="9525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 txBox="1"/>
          <p:nvPr/>
        </p:nvSpPr>
        <p:spPr>
          <a:xfrm>
            <a:off x="271125" y="2960275"/>
            <a:ext cx="11493600" cy="3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most cases when people implement NFs they take into account following rules: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</a:t>
            </a:r>
            <a:r>
              <a:rPr b="1" lang="en-US" sz="1800"/>
              <a:t> log densities</a:t>
            </a:r>
            <a:r>
              <a:rPr lang="en-US" sz="1800"/>
              <a:t>, since this is more </a:t>
            </a:r>
            <a:r>
              <a:rPr b="1" lang="en-US" sz="1800"/>
              <a:t>stable numerically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we can </a:t>
            </a:r>
            <a:r>
              <a:rPr b="1" lang="en-US" sz="1800"/>
              <a:t>compute</a:t>
            </a:r>
            <a:r>
              <a:rPr lang="en-US" sz="1800"/>
              <a:t> </a:t>
            </a:r>
            <a:r>
              <a:rPr b="1" lang="en-US" sz="1800"/>
              <a:t>determinant easily</a:t>
            </a:r>
            <a:r>
              <a:rPr lang="en-US" sz="1800"/>
              <a:t>: diagonal or triangular matrix for which determinant can be easily computed </a:t>
            </a:r>
            <a:r>
              <a:rPr lang="en-US" sz="1800"/>
              <a:t>analytically, or other not investigated options ???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computation of </a:t>
            </a:r>
            <a:r>
              <a:rPr b="1" lang="en-US" sz="1800"/>
              <a:t>f(x) is easy</a:t>
            </a:r>
            <a:r>
              <a:rPr lang="en-US" sz="1800"/>
              <a:t>: efficient sampling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computation of </a:t>
            </a:r>
            <a:r>
              <a:rPr b="1" lang="en-US" sz="1800"/>
              <a:t>f</a:t>
            </a:r>
            <a:r>
              <a:rPr b="1" baseline="30000" lang="en-US" sz="1800"/>
              <a:t>-1</a:t>
            </a:r>
            <a:r>
              <a:rPr b="1" lang="en-US" sz="1800"/>
              <a:t>(y) is easy</a:t>
            </a:r>
            <a:r>
              <a:rPr lang="en-US" sz="1800"/>
              <a:t>: efficient estimation of log-likelihood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we </a:t>
            </a:r>
            <a:r>
              <a:rPr b="1" lang="en-US" sz="1800"/>
              <a:t>can compute derivative of it:</a:t>
            </a:r>
            <a:r>
              <a:rPr lang="en-US" sz="1800"/>
              <a:t> can be used with gradient descent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computation is </a:t>
            </a:r>
            <a:r>
              <a:rPr b="1" lang="en-US" sz="1800"/>
              <a:t>stable numerically</a:t>
            </a:r>
            <a:r>
              <a:rPr lang="en-US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it has</a:t>
            </a:r>
            <a:r>
              <a:rPr b="1" lang="en-US" sz="1800"/>
              <a:t> high expressive power</a:t>
            </a:r>
            <a:r>
              <a:rPr lang="en-US" sz="1800"/>
              <a:t> usually some non linear function </a:t>
            </a:r>
            <a:endParaRPr sz="1800"/>
          </a:p>
        </p:txBody>
      </p:sp>
      <p:sp>
        <p:nvSpPr>
          <p:cNvPr id="448" name="Google Shape;448;p43"/>
          <p:cNvSpPr txBox="1"/>
          <p:nvPr/>
        </p:nvSpPr>
        <p:spPr>
          <a:xfrm>
            <a:off x="680850" y="6057025"/>
            <a:ext cx="106779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CA4DC"/>
                </a:solidFill>
              </a:rPr>
              <a:t>Note: </a:t>
            </a:r>
            <a:r>
              <a:rPr lang="en-US" sz="1800">
                <a:solidFill>
                  <a:srgbClr val="1CA4DC"/>
                </a:solidFill>
              </a:rPr>
              <a:t>Various methods have been developed, but usually only part of these conditions are satisfied.</a:t>
            </a:r>
            <a:endParaRPr sz="1800"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inference and generation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454" name="Google Shape;4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00" y="1443388"/>
            <a:ext cx="8053276" cy="414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4"/>
          <p:cNvSpPr txBox="1"/>
          <p:nvPr/>
        </p:nvSpPr>
        <p:spPr>
          <a:xfrm>
            <a:off x="271125" y="598075"/>
            <a:ext cx="10326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 us recall once again difference between inference and generation</a:t>
            </a:r>
            <a:endParaRPr sz="1800"/>
          </a:p>
        </p:txBody>
      </p:sp>
      <p:sp>
        <p:nvSpPr>
          <p:cNvPr id="456" name="Google Shape;456;p44"/>
          <p:cNvSpPr txBox="1"/>
          <p:nvPr/>
        </p:nvSpPr>
        <p:spPr>
          <a:xfrm>
            <a:off x="8293400" y="2060600"/>
            <a:ext cx="37683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Used when we are interested in MLE: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inverse transform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inverse log det jacobian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no reconstruction loss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7" name="Google Shape;457;p44"/>
          <p:cNvSpPr txBox="1"/>
          <p:nvPr/>
        </p:nvSpPr>
        <p:spPr>
          <a:xfrm>
            <a:off x="8325300" y="3890625"/>
            <a:ext cx="3189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Used when we are interested in sampling: mostly related to VAEs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forward transform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forward log det jacobian, for estimation of density of model samples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need to add reconstruction loss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8" name="Google Shape;458;p44"/>
          <p:cNvSpPr txBox="1"/>
          <p:nvPr/>
        </p:nvSpPr>
        <p:spPr>
          <a:xfrm>
            <a:off x="8078075" y="1315775"/>
            <a:ext cx="25200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CA4DC"/>
                </a:solidFill>
              </a:rPr>
              <a:t>note the space distortion!</a:t>
            </a:r>
            <a:endParaRPr b="1">
              <a:solidFill>
                <a:srgbClr val="1CA4DC"/>
              </a:solidFill>
            </a:endParaRPr>
          </a:p>
        </p:txBody>
      </p:sp>
      <p:cxnSp>
        <p:nvCxnSpPr>
          <p:cNvPr id="459" name="Google Shape;459;p44"/>
          <p:cNvCxnSpPr/>
          <p:nvPr/>
        </p:nvCxnSpPr>
        <p:spPr>
          <a:xfrm flipH="1">
            <a:off x="7440200" y="1714500"/>
            <a:ext cx="853200" cy="6540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44"/>
          <p:cNvSpPr txBox="1"/>
          <p:nvPr/>
        </p:nvSpPr>
        <p:spPr>
          <a:xfrm>
            <a:off x="3394400" y="5494350"/>
            <a:ext cx="35886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Density estimation using Real NVP</a:t>
            </a:r>
            <a:r>
              <a:rPr lang="en-US"/>
              <a:t> (2016)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case study: Variational Inference in VAEs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66" name="Google Shape;466;p45"/>
          <p:cNvSpPr txBox="1"/>
          <p:nvPr/>
        </p:nvSpPr>
        <p:spPr>
          <a:xfrm>
            <a:off x="271125" y="598075"/>
            <a:ext cx="10326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Variational Inference with Normalizing Flows</a:t>
            </a:r>
            <a:r>
              <a:rPr lang="en-US" sz="1800"/>
              <a:t> work improves standard VAEs by introducing sampling from approximated posterior generated by NF</a:t>
            </a:r>
            <a:endParaRPr sz="1800"/>
          </a:p>
        </p:txBody>
      </p:sp>
      <p:sp>
        <p:nvSpPr>
          <p:cNvPr id="467" name="Google Shape;467;p45"/>
          <p:cNvSpPr txBox="1"/>
          <p:nvPr/>
        </p:nvSpPr>
        <p:spPr>
          <a:xfrm>
            <a:off x="542825" y="1467300"/>
            <a:ext cx="25998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Standard VAE</a:t>
            </a:r>
            <a:endParaRPr b="1" sz="1800"/>
          </a:p>
        </p:txBody>
      </p:sp>
      <p:pic>
        <p:nvPicPr>
          <p:cNvPr id="468" name="Google Shape;4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25" y="1970075"/>
            <a:ext cx="2999650" cy="35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5"/>
          <p:cNvSpPr txBox="1"/>
          <p:nvPr/>
        </p:nvSpPr>
        <p:spPr>
          <a:xfrm>
            <a:off x="2232825" y="1547050"/>
            <a:ext cx="9729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325" y="2027850"/>
            <a:ext cx="5122800" cy="28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5"/>
          <p:cNvSpPr txBox="1"/>
          <p:nvPr/>
        </p:nvSpPr>
        <p:spPr>
          <a:xfrm>
            <a:off x="6857700" y="1467300"/>
            <a:ext cx="2639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VAE with NF</a:t>
            </a:r>
            <a:endParaRPr b="1" sz="1800"/>
          </a:p>
        </p:txBody>
      </p:sp>
      <p:sp>
        <p:nvSpPr>
          <p:cNvPr id="472" name="Google Shape;472;p45"/>
          <p:cNvSpPr txBox="1"/>
          <p:nvPr/>
        </p:nvSpPr>
        <p:spPr>
          <a:xfrm>
            <a:off x="3838075" y="4944575"/>
            <a:ext cx="7448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Standard </a:t>
            </a:r>
            <a:r>
              <a:rPr b="1" lang="en-US" sz="1800"/>
              <a:t>VAE</a:t>
            </a:r>
            <a:r>
              <a:rPr lang="en-US" sz="1800"/>
              <a:t> can be understand as special case of Normalizing Flows</a:t>
            </a:r>
            <a:endParaRPr sz="1800"/>
          </a:p>
        </p:txBody>
      </p:sp>
      <p:pic>
        <p:nvPicPr>
          <p:cNvPr id="473" name="Google Shape;47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1025" y="3070125"/>
            <a:ext cx="2835564" cy="8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6400" y="5406575"/>
            <a:ext cx="5239007" cy="8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 txBox="1"/>
          <p:nvPr/>
        </p:nvSpPr>
        <p:spPr>
          <a:xfrm>
            <a:off x="2791050" y="3891525"/>
            <a:ext cx="2288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sampling in VAE</a:t>
            </a:r>
            <a:endParaRPr sz="1800">
              <a:solidFill>
                <a:srgbClr val="1CA4DC"/>
              </a:solidFill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5900600" y="6035725"/>
            <a:ext cx="3193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sampling in VAE with NF</a:t>
            </a:r>
            <a:endParaRPr sz="1800">
              <a:solidFill>
                <a:srgbClr val="1CA4DC"/>
              </a:solidFill>
            </a:endParaRPr>
          </a:p>
        </p:txBody>
      </p:sp>
      <p:sp>
        <p:nvSpPr>
          <p:cNvPr id="477" name="Google Shape;477;p45"/>
          <p:cNvSpPr txBox="1"/>
          <p:nvPr/>
        </p:nvSpPr>
        <p:spPr>
          <a:xfrm>
            <a:off x="1578925" y="6388450"/>
            <a:ext cx="9282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VAEs we are interested in forward flow, so e.g. we can resign from easily invertible f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814375" y="944950"/>
            <a:ext cx="5865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4050"/>
              <a:t>Disclaimer</a:t>
            </a:r>
            <a:endParaRPr b="1" i="0" sz="4050" u="none" cap="none" strike="noStrike">
              <a:solidFill>
                <a:srgbClr val="139FDA"/>
              </a:solidFill>
            </a:endParaRPr>
          </a:p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903325" y="1671851"/>
            <a:ext cx="88257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-US" sz="2400"/>
              <a:t>possible lack of knowledge in probabilistic modeling 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-US" sz="2400"/>
              <a:t>possible errors in the equations,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-US" sz="2400"/>
              <a:t>possible errors in naming stuff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-US" sz="2400"/>
              <a:t>sorry for random </a:t>
            </a:r>
            <a:r>
              <a:rPr b="0" lang="en-US" sz="2400"/>
              <a:t>oversimplification</a:t>
            </a:r>
            <a:r>
              <a:rPr b="0" lang="en-US" sz="2400"/>
              <a:t> of the notation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-US" sz="2400"/>
              <a:t>rare changes in notation (the Copy-Paste effect)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-US" sz="2400"/>
              <a:t>This is the first part, which will be more fundamental</a:t>
            </a:r>
            <a:endParaRPr b="0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650" y="1213061"/>
            <a:ext cx="5162875" cy="220471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6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case study: Variational Inference in VAEs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271125" y="598075"/>
            <a:ext cx="10326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Variational Inference with Normalizing Flows</a:t>
            </a:r>
            <a:r>
              <a:rPr lang="en-US" sz="1800"/>
              <a:t> work improves standard VAEs by introducing sampling from approximated posterior generated by NF</a:t>
            </a:r>
            <a:endParaRPr sz="1800"/>
          </a:p>
        </p:txBody>
      </p:sp>
      <p:sp>
        <p:nvSpPr>
          <p:cNvPr id="485" name="Google Shape;485;p46"/>
          <p:cNvSpPr txBox="1"/>
          <p:nvPr/>
        </p:nvSpPr>
        <p:spPr>
          <a:xfrm>
            <a:off x="165600" y="1467300"/>
            <a:ext cx="58266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VAEs we are interested in forward flow, so e.g. we can resign from easily invertible f in favor of more expressive nonlinearity:</a:t>
            </a:r>
            <a:endParaRPr sz="1800"/>
          </a:p>
        </p:txBody>
      </p:sp>
      <p:pic>
        <p:nvPicPr>
          <p:cNvPr id="486" name="Google Shape;48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262" y="2675400"/>
            <a:ext cx="5216349" cy="112301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6"/>
          <p:cNvSpPr txBox="1"/>
          <p:nvPr/>
        </p:nvSpPr>
        <p:spPr>
          <a:xfrm>
            <a:off x="227650" y="5562225"/>
            <a:ext cx="5613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CA4DC"/>
                </a:solidFill>
              </a:rPr>
              <a:t>Note</a:t>
            </a:r>
            <a:r>
              <a:rPr lang="en-US" sz="1800">
                <a:solidFill>
                  <a:srgbClr val="1CA4DC"/>
                </a:solidFill>
              </a:rPr>
              <a:t>: </a:t>
            </a:r>
            <a:r>
              <a:rPr lang="en-US" sz="1800">
                <a:solidFill>
                  <a:srgbClr val="1CA4DC"/>
                </a:solidFill>
              </a:rPr>
              <a:t>This function cannot be easily inverted, but we just need have it as bijective function (invertibility condition). You can find more information in the paper.</a:t>
            </a:r>
            <a:endParaRPr sz="1800">
              <a:solidFill>
                <a:srgbClr val="1CA4DC"/>
              </a:solidFill>
            </a:endParaRPr>
          </a:p>
        </p:txBody>
      </p:sp>
      <p:sp>
        <p:nvSpPr>
          <p:cNvPr id="488" name="Google Shape;488;p46"/>
          <p:cNvSpPr txBox="1"/>
          <p:nvPr/>
        </p:nvSpPr>
        <p:spPr>
          <a:xfrm>
            <a:off x="208151" y="2411825"/>
            <a:ext cx="186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Planar flow:</a:t>
            </a:r>
            <a:endParaRPr b="1" sz="1800"/>
          </a:p>
        </p:txBody>
      </p:sp>
      <p:pic>
        <p:nvPicPr>
          <p:cNvPr id="489" name="Google Shape;48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7275" y="4329788"/>
            <a:ext cx="3502283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208151" y="3935825"/>
            <a:ext cx="186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Radial</a:t>
            </a:r>
            <a:r>
              <a:rPr b="1" lang="en-US" sz="1800"/>
              <a:t> flow:</a:t>
            </a:r>
            <a:endParaRPr b="1" sz="1800"/>
          </a:p>
        </p:txBody>
      </p:sp>
      <p:pic>
        <p:nvPicPr>
          <p:cNvPr id="491" name="Google Shape;49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983" y="4974975"/>
            <a:ext cx="5162855" cy="53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46"/>
          <p:cNvCxnSpPr/>
          <p:nvPr/>
        </p:nvCxnSpPr>
        <p:spPr>
          <a:xfrm>
            <a:off x="5853225" y="1491225"/>
            <a:ext cx="31800" cy="51036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6"/>
          <p:cNvSpPr txBox="1"/>
          <p:nvPr/>
        </p:nvSpPr>
        <p:spPr>
          <a:xfrm>
            <a:off x="6188150" y="3418375"/>
            <a:ext cx="5685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demonstration of the expressive power of NF with flow length K</a:t>
            </a:r>
            <a:endParaRPr sz="1800"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5263" y="4108975"/>
            <a:ext cx="4640324" cy="25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 txBox="1"/>
          <p:nvPr/>
        </p:nvSpPr>
        <p:spPr>
          <a:xfrm>
            <a:off x="4122750" y="3680550"/>
            <a:ext cx="13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A4DC"/>
                </a:solidFill>
              </a:rPr>
              <a:t>h(x)=</a:t>
            </a:r>
            <a:r>
              <a:rPr lang="en-US">
                <a:solidFill>
                  <a:srgbClr val="1CA4DC"/>
                </a:solidFill>
              </a:rPr>
              <a:t>tanh(x)</a:t>
            </a:r>
            <a:endParaRPr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case study: Variational Inference in VAEs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01" name="Google Shape;501;p47"/>
          <p:cNvSpPr txBox="1"/>
          <p:nvPr/>
        </p:nvSpPr>
        <p:spPr>
          <a:xfrm>
            <a:off x="271125" y="598075"/>
            <a:ext cx="10326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Variational Inference with Normalizing Flows</a:t>
            </a:r>
            <a:r>
              <a:rPr lang="en-US" sz="1800"/>
              <a:t> work improves standard VAEs by introducing sampling from approximated posterior generated by NF</a:t>
            </a:r>
            <a:endParaRPr sz="1800"/>
          </a:p>
        </p:txBody>
      </p:sp>
      <p:cxnSp>
        <p:nvCxnSpPr>
          <p:cNvPr id="502" name="Google Shape;502;p47"/>
          <p:cNvCxnSpPr/>
          <p:nvPr/>
        </p:nvCxnSpPr>
        <p:spPr>
          <a:xfrm>
            <a:off x="5853225" y="1491225"/>
            <a:ext cx="31800" cy="51036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3" name="Google Shape;5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650" y="1365461"/>
            <a:ext cx="5162875" cy="220471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/>
          <p:nvPr/>
        </p:nvSpPr>
        <p:spPr>
          <a:xfrm>
            <a:off x="6188150" y="3646975"/>
            <a:ext cx="5685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demonstration of the expressive power of NF with flow length K</a:t>
            </a:r>
            <a:endParaRPr/>
          </a:p>
        </p:txBody>
      </p:sp>
      <p:pic>
        <p:nvPicPr>
          <p:cNvPr id="505" name="Google Shape;50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263" y="4108975"/>
            <a:ext cx="4640324" cy="25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071900"/>
            <a:ext cx="5548425" cy="241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50" y="1447989"/>
            <a:ext cx="546735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 txBox="1"/>
          <p:nvPr/>
        </p:nvSpPr>
        <p:spPr>
          <a:xfrm>
            <a:off x="1296953" y="4537800"/>
            <a:ext cx="3458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implementation, flow with K=16</a:t>
            </a:r>
            <a:endParaRPr/>
          </a:p>
        </p:txBody>
      </p:sp>
      <p:cxnSp>
        <p:nvCxnSpPr>
          <p:cNvPr id="509" name="Google Shape;509;p47"/>
          <p:cNvCxnSpPr/>
          <p:nvPr/>
        </p:nvCxnSpPr>
        <p:spPr>
          <a:xfrm>
            <a:off x="4561225" y="4019375"/>
            <a:ext cx="1997700" cy="428700"/>
          </a:xfrm>
          <a:prstGeom prst="straightConnector1">
            <a:avLst/>
          </a:prstGeom>
          <a:noFill/>
          <a:ln cap="flat" cmpd="sng" w="19050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47"/>
          <p:cNvSpPr txBox="1"/>
          <p:nvPr/>
        </p:nvSpPr>
        <p:spPr>
          <a:xfrm>
            <a:off x="1619000" y="5086788"/>
            <a:ext cx="281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Examples in notebook: 3</a:t>
            </a:r>
            <a:endParaRPr b="1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 txBox="1"/>
          <p:nvPr>
            <p:ph type="title"/>
          </p:nvPr>
        </p:nvSpPr>
        <p:spPr>
          <a:xfrm>
            <a:off x="142950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A short break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/>
          <p:nvPr>
            <p:ph type="title"/>
          </p:nvPr>
        </p:nvSpPr>
        <p:spPr>
          <a:xfrm>
            <a:off x="142950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Examples: </a:t>
            </a:r>
            <a:r>
              <a:rPr lang="en-US" sz="3600">
                <a:solidFill>
                  <a:srgbClr val="139FDA"/>
                </a:solidFill>
              </a:rPr>
              <a:t>Normalizing Flows in Tensorflow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Bijectors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26" name="Google Shape;526;p50"/>
          <p:cNvSpPr txBox="1"/>
          <p:nvPr/>
        </p:nvSpPr>
        <p:spPr>
          <a:xfrm>
            <a:off x="271125" y="598075"/>
            <a:ext cx="66267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Normalizing flows in TF are realized with </a:t>
            </a:r>
            <a:r>
              <a:rPr b="1" lang="en-US" sz="1800"/>
              <a:t>Bijectors</a:t>
            </a:r>
            <a:r>
              <a:rPr lang="en-US" sz="1800"/>
              <a:t> and </a:t>
            </a:r>
            <a:r>
              <a:rPr b="1" lang="en-US" sz="1800"/>
              <a:t>Distribution</a:t>
            </a:r>
            <a:r>
              <a:rPr lang="en-US" sz="1800"/>
              <a:t> classes.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Documentation is quite good.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Bijectors are used to transform some base/simple distribution e.g. univariate Gaussian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implement following methods: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-US" sz="1800"/>
              <a:t> - sampling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forward_log_det_jacobian</a:t>
            </a:r>
            <a:r>
              <a:rPr lang="en-US" sz="1800"/>
              <a:t> - density of own sample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inverse</a:t>
            </a:r>
            <a:r>
              <a:rPr lang="en-US" sz="1800"/>
              <a:t> - density estimation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inverse_log_det_jacobian</a:t>
            </a:r>
            <a:r>
              <a:rPr lang="en-US" sz="1800"/>
              <a:t> - </a:t>
            </a:r>
            <a:r>
              <a:rPr lang="en-US" sz="1800">
                <a:solidFill>
                  <a:schemeClr val="dk1"/>
                </a:solidFill>
              </a:rPr>
              <a:t>density estimation</a:t>
            </a:r>
            <a:endParaRPr sz="1800"/>
          </a:p>
        </p:txBody>
      </p:sp>
      <p:pic>
        <p:nvPicPr>
          <p:cNvPr id="527" name="Google Shape;5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675" y="1019275"/>
            <a:ext cx="5136900" cy="1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25" y="3805525"/>
            <a:ext cx="5987673" cy="161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0" y="5475288"/>
            <a:ext cx="5502817" cy="119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825" y="4480400"/>
            <a:ext cx="41148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0"/>
          <p:cNvSpPr txBox="1"/>
          <p:nvPr/>
        </p:nvSpPr>
        <p:spPr>
          <a:xfrm>
            <a:off x="6929775" y="119625"/>
            <a:ext cx="4999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to publication: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https://arxiv.org/pdf/1711.10604.pdf</a:t>
            </a:r>
            <a:endParaRPr/>
          </a:p>
        </p:txBody>
      </p:sp>
      <p:sp>
        <p:nvSpPr>
          <p:cNvPr id="532" name="Google Shape;532;p50"/>
          <p:cNvSpPr txBox="1"/>
          <p:nvPr/>
        </p:nvSpPr>
        <p:spPr>
          <a:xfrm>
            <a:off x="8333275" y="749600"/>
            <a:ext cx="2081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Forward sampling: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749" y="11750"/>
            <a:ext cx="4969700" cy="26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Bijectors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39" name="Google Shape;539;p51"/>
          <p:cNvSpPr txBox="1"/>
          <p:nvPr/>
        </p:nvSpPr>
        <p:spPr>
          <a:xfrm>
            <a:off x="271125" y="598075"/>
            <a:ext cx="5637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Sample-Batch-Event shape tensors name semantics in Bijectors</a:t>
            </a:r>
            <a:endParaRPr sz="1800"/>
          </a:p>
        </p:txBody>
      </p:sp>
      <p:pic>
        <p:nvPicPr>
          <p:cNvPr id="540" name="Google Shape;5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75" y="2675450"/>
            <a:ext cx="7727226" cy="9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1"/>
          <p:cNvSpPr txBox="1"/>
          <p:nvPr/>
        </p:nvSpPr>
        <p:spPr>
          <a:xfrm>
            <a:off x="271125" y="2198275"/>
            <a:ext cx="7615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Sampling from distributions</a:t>
            </a:r>
            <a:endParaRPr sz="1800"/>
          </a:p>
        </p:txBody>
      </p:sp>
      <p:pic>
        <p:nvPicPr>
          <p:cNvPr id="542" name="Google Shape;54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788" y="4360250"/>
            <a:ext cx="46005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1"/>
          <p:cNvSpPr txBox="1"/>
          <p:nvPr/>
        </p:nvSpPr>
        <p:spPr>
          <a:xfrm>
            <a:off x="271125" y="3722275"/>
            <a:ext cx="7615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Sampling from transformed distribution</a:t>
            </a:r>
            <a:endParaRPr sz="1800"/>
          </a:p>
        </p:txBody>
      </p:sp>
      <p:pic>
        <p:nvPicPr>
          <p:cNvPr id="544" name="Google Shape;54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4888" y="4232450"/>
            <a:ext cx="6522038" cy="235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 txBox="1"/>
          <p:nvPr/>
        </p:nvSpPr>
        <p:spPr>
          <a:xfrm>
            <a:off x="8141900" y="4043025"/>
            <a:ext cx="37401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Inverse function theorem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A general mathematical property </a:t>
            </a:r>
            <a:endParaRPr sz="1800"/>
          </a:p>
        </p:txBody>
      </p:sp>
      <p:sp>
        <p:nvSpPr>
          <p:cNvPr id="550" name="Google Shape;550;p52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simple Exp Bijector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51" name="Google Shape;551;p52"/>
          <p:cNvSpPr txBox="1"/>
          <p:nvPr/>
        </p:nvSpPr>
        <p:spPr>
          <a:xfrm>
            <a:off x="271125" y="598075"/>
            <a:ext cx="5637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Taken from Tensorflow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documentation</a:t>
            </a:r>
            <a:endParaRPr sz="1800"/>
          </a:p>
        </p:txBody>
      </p:sp>
      <p:pic>
        <p:nvPicPr>
          <p:cNvPr id="552" name="Google Shape;55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575" y="1037650"/>
            <a:ext cx="7669900" cy="530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52"/>
          <p:cNvCxnSpPr/>
          <p:nvPr/>
        </p:nvCxnSpPr>
        <p:spPr>
          <a:xfrm flipH="1">
            <a:off x="6036475" y="4393900"/>
            <a:ext cx="2201100" cy="1833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4" name="Google Shape;55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5575" y="944675"/>
            <a:ext cx="3174310" cy="321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52"/>
          <p:cNvCxnSpPr/>
          <p:nvPr/>
        </p:nvCxnSpPr>
        <p:spPr>
          <a:xfrm flipH="1">
            <a:off x="2759025" y="1132375"/>
            <a:ext cx="5988900" cy="191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52"/>
          <p:cNvCxnSpPr/>
          <p:nvPr/>
        </p:nvCxnSpPr>
        <p:spPr>
          <a:xfrm flipH="1">
            <a:off x="2751125" y="1690575"/>
            <a:ext cx="6060600" cy="200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52"/>
          <p:cNvCxnSpPr/>
          <p:nvPr/>
        </p:nvCxnSpPr>
        <p:spPr>
          <a:xfrm flipH="1">
            <a:off x="1746450" y="3644300"/>
            <a:ext cx="6531000" cy="231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8" name="Google Shape;55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0500" y="4813325"/>
            <a:ext cx="4994125" cy="18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52"/>
          <p:cNvCxnSpPr/>
          <p:nvPr/>
        </p:nvCxnSpPr>
        <p:spPr>
          <a:xfrm rot="10800000">
            <a:off x="4290075" y="4736675"/>
            <a:ext cx="4162800" cy="122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52"/>
          <p:cNvSpPr txBox="1"/>
          <p:nvPr/>
        </p:nvSpPr>
        <p:spPr>
          <a:xfrm>
            <a:off x="7376350" y="223275"/>
            <a:ext cx="44178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For custom Bijectors we must implement _private methods</a:t>
            </a:r>
            <a:endParaRPr sz="1800"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3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Chain Bijector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66" name="Google Shape;566;p53"/>
          <p:cNvSpPr txBox="1"/>
          <p:nvPr/>
        </p:nvSpPr>
        <p:spPr>
          <a:xfrm>
            <a:off x="271125" y="598075"/>
            <a:ext cx="91785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Bijectors can be chained with </a:t>
            </a:r>
            <a:r>
              <a:rPr b="1" lang="en-US" sz="1800"/>
              <a:t>Chain Bijector.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allows to compose complicated distributions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can 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sample</a:t>
            </a:r>
            <a:r>
              <a:rPr lang="en-US" sz="1800"/>
              <a:t> from them or even compute 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log_prob</a:t>
            </a:r>
            <a:r>
              <a:rPr lang="en-US" sz="1800"/>
              <a:t>, 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prob</a:t>
            </a:r>
            <a:r>
              <a:rPr lang="en-US" sz="1800"/>
              <a:t> values</a:t>
            </a:r>
            <a:endParaRPr sz="1800"/>
          </a:p>
        </p:txBody>
      </p:sp>
      <p:pic>
        <p:nvPicPr>
          <p:cNvPr id="567" name="Google Shape;5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0" y="1794075"/>
            <a:ext cx="5941325" cy="38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150" y="3138712"/>
            <a:ext cx="5231415" cy="9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3"/>
          <p:cNvSpPr txBox="1"/>
          <p:nvPr/>
        </p:nvSpPr>
        <p:spPr>
          <a:xfrm>
            <a:off x="6771150" y="4218475"/>
            <a:ext cx="52314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Note: </a:t>
            </a:r>
            <a:r>
              <a:rPr lang="en-US" sz="1800">
                <a:solidFill>
                  <a:srgbClr val="139FDA"/>
                </a:solidFill>
              </a:rPr>
              <a:t>Remember to reverse your bijectors list, since the bijectors are applied from the end, as is done in mathematical equation:</a:t>
            </a:r>
            <a:endParaRPr sz="1800">
              <a:solidFill>
                <a:srgbClr val="139FDA"/>
              </a:solidFill>
            </a:endParaRPr>
          </a:p>
        </p:txBody>
      </p:sp>
      <p:pic>
        <p:nvPicPr>
          <p:cNvPr id="570" name="Google Shape;57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6850" y="5196250"/>
            <a:ext cx="4947033" cy="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example: estimating density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576" name="Google Shape;5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9500"/>
            <a:ext cx="8533326" cy="20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4409" y="1635771"/>
            <a:ext cx="1889075" cy="524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54"/>
          <p:cNvCxnSpPr>
            <a:stCxn id="577" idx="1"/>
          </p:cNvCxnSpPr>
          <p:nvPr/>
        </p:nvCxnSpPr>
        <p:spPr>
          <a:xfrm rot="10800000">
            <a:off x="6239609" y="1405243"/>
            <a:ext cx="2854800" cy="49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54"/>
          <p:cNvSpPr txBox="1"/>
          <p:nvPr/>
        </p:nvSpPr>
        <p:spPr>
          <a:xfrm>
            <a:off x="8869550" y="1019900"/>
            <a:ext cx="26502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39FDA"/>
                </a:solidFill>
              </a:rPr>
              <a:t>Affine scalar: mu, sigma are acts elements wise</a:t>
            </a:r>
            <a:endParaRPr i="1">
              <a:solidFill>
                <a:srgbClr val="139FDA"/>
              </a:solidFill>
            </a:endParaRPr>
          </a:p>
        </p:txBody>
      </p:sp>
      <p:pic>
        <p:nvPicPr>
          <p:cNvPr id="580" name="Google Shape;5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850" y="3955600"/>
            <a:ext cx="6061800" cy="26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4"/>
          <p:cNvSpPr txBox="1"/>
          <p:nvPr/>
        </p:nvSpPr>
        <p:spPr>
          <a:xfrm>
            <a:off x="271125" y="2807875"/>
            <a:ext cx="8056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estimate the density at some point </a:t>
            </a:r>
            <a:r>
              <a:rPr b="1" lang="en-US" sz="1800"/>
              <a:t>z</a:t>
            </a:r>
            <a:endParaRPr b="1" sz="1800"/>
          </a:p>
        </p:txBody>
      </p:sp>
      <p:sp>
        <p:nvSpPr>
          <p:cNvPr id="582" name="Google Shape;582;p54"/>
          <p:cNvSpPr txBox="1"/>
          <p:nvPr/>
        </p:nvSpPr>
        <p:spPr>
          <a:xfrm>
            <a:off x="271125" y="3188875"/>
            <a:ext cx="8056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can be done easily with Bijectors by calling 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log_prob</a:t>
            </a:r>
            <a:r>
              <a:rPr lang="en-US" sz="1800"/>
              <a:t> or 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prob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523" y="4274800"/>
            <a:ext cx="5136225" cy="6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4"/>
          <p:cNvSpPr txBox="1"/>
          <p:nvPr/>
        </p:nvSpPr>
        <p:spPr>
          <a:xfrm>
            <a:off x="271125" y="3720700"/>
            <a:ext cx="33729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log_prob</a:t>
            </a:r>
            <a:endParaRPr b="1" sz="1800"/>
          </a:p>
        </p:txBody>
      </p:sp>
      <p:sp>
        <p:nvSpPr>
          <p:cNvPr id="585" name="Google Shape;585;p54"/>
          <p:cNvSpPr txBox="1"/>
          <p:nvPr/>
        </p:nvSpPr>
        <p:spPr>
          <a:xfrm>
            <a:off x="6239600" y="3546150"/>
            <a:ext cx="587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Some people prefer m</a:t>
            </a:r>
            <a:r>
              <a:rPr b="1" lang="en-US" sz="1800"/>
              <a:t>anual computation:</a:t>
            </a:r>
            <a:endParaRPr b="1" sz="1800"/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300" y="5301975"/>
            <a:ext cx="5029550" cy="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4"/>
          <p:cNvSpPr txBox="1"/>
          <p:nvPr/>
        </p:nvSpPr>
        <p:spPr>
          <a:xfrm>
            <a:off x="271125" y="4863700"/>
            <a:ext cx="33729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prob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tensorflow probability package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593" name="Google Shape;5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998550"/>
            <a:ext cx="1175385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5"/>
          <p:cNvSpPr txBox="1"/>
          <p:nvPr/>
        </p:nvSpPr>
        <p:spPr>
          <a:xfrm>
            <a:off x="288525" y="549050"/>
            <a:ext cx="11684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More examples at: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https://github.com/tensorflow/probability/tree/master/tensorflow_probability/examples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Part 1. Probabilistic modeling motivations and background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6"/>
          <p:cNvSpPr txBox="1"/>
          <p:nvPr>
            <p:ph type="title"/>
          </p:nvPr>
        </p:nvSpPr>
        <p:spPr>
          <a:xfrm>
            <a:off x="52825" y="164150"/>
            <a:ext cx="9189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Density estimation: maximum likelihood method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00" name="Google Shape;600;p56"/>
          <p:cNvSpPr txBox="1"/>
          <p:nvPr/>
        </p:nvSpPr>
        <p:spPr>
          <a:xfrm>
            <a:off x="271125" y="598075"/>
            <a:ext cx="91785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</a:t>
            </a:r>
            <a:r>
              <a:rPr lang="en-US" sz="1800"/>
              <a:t>ith NFs we can do exact MLE, since likelihood is trackable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Consider following example: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01" name="Google Shape;6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00" y="1392675"/>
            <a:ext cx="6937823" cy="7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775" y="2212075"/>
            <a:ext cx="7025474" cy="250505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6"/>
          <p:cNvSpPr txBox="1"/>
          <p:nvPr/>
        </p:nvSpPr>
        <p:spPr>
          <a:xfrm>
            <a:off x="3237624" y="2021070"/>
            <a:ext cx="462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z0</a:t>
            </a:r>
            <a:endParaRPr b="1"/>
          </a:p>
        </p:txBody>
      </p:sp>
      <p:sp>
        <p:nvSpPr>
          <p:cNvPr id="604" name="Google Shape;604;p56"/>
          <p:cNvSpPr txBox="1"/>
          <p:nvPr/>
        </p:nvSpPr>
        <p:spPr>
          <a:xfrm>
            <a:off x="5523624" y="2021070"/>
            <a:ext cx="462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z1</a:t>
            </a:r>
            <a:endParaRPr b="1"/>
          </a:p>
        </p:txBody>
      </p:sp>
      <p:sp>
        <p:nvSpPr>
          <p:cNvPr id="605" name="Google Shape;605;p56"/>
          <p:cNvSpPr txBox="1"/>
          <p:nvPr/>
        </p:nvSpPr>
        <p:spPr>
          <a:xfrm>
            <a:off x="7809624" y="2021070"/>
            <a:ext cx="462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z2</a:t>
            </a:r>
            <a:endParaRPr b="1"/>
          </a:p>
        </p:txBody>
      </p:sp>
      <p:sp>
        <p:nvSpPr>
          <p:cNvPr id="606" name="Google Shape;606;p56"/>
          <p:cNvSpPr txBox="1"/>
          <p:nvPr/>
        </p:nvSpPr>
        <p:spPr>
          <a:xfrm>
            <a:off x="2260775" y="4776675"/>
            <a:ext cx="6264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MLE we want to maximize (X=z2):</a:t>
            </a:r>
            <a:endParaRPr sz="1800"/>
          </a:p>
        </p:txBody>
      </p:sp>
      <p:pic>
        <p:nvPicPr>
          <p:cNvPr id="607" name="Google Shape;60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450" y="4814925"/>
            <a:ext cx="2131825" cy="4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/>
          <p:nvPr>
            <p:ph type="title"/>
          </p:nvPr>
        </p:nvSpPr>
        <p:spPr>
          <a:xfrm>
            <a:off x="52825" y="164150"/>
            <a:ext cx="9787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Density estimation: maximum likelihood method - demo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13" name="Google Shape;613;p57"/>
          <p:cNvSpPr txBox="1"/>
          <p:nvPr/>
        </p:nvSpPr>
        <p:spPr>
          <a:xfrm>
            <a:off x="271125" y="598075"/>
            <a:ext cx="5877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Let’s build probabilistic P</a:t>
            </a:r>
            <a:r>
              <a:rPr baseline="-25000" lang="en-US" sz="1800"/>
              <a:t>model</a:t>
            </a:r>
            <a:r>
              <a:rPr lang="en-US" sz="1800"/>
              <a:t> for which we can sample and estimate log</a:t>
            </a:r>
            <a:r>
              <a:rPr lang="en-US" sz="1800">
                <a:solidFill>
                  <a:schemeClr val="dk1"/>
                </a:solidFill>
              </a:rPr>
              <a:t>P</a:t>
            </a:r>
            <a:r>
              <a:rPr baseline="-25000" lang="en-US" sz="1800">
                <a:solidFill>
                  <a:schemeClr val="dk1"/>
                </a:solidFill>
              </a:rPr>
              <a:t>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real world problems we have access to z2 only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Model definition: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14" name="Google Shape;6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975" y="433775"/>
            <a:ext cx="5721625" cy="20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25" y="1939250"/>
            <a:ext cx="5995725" cy="224672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7"/>
          <p:cNvSpPr txBox="1"/>
          <p:nvPr/>
        </p:nvSpPr>
        <p:spPr>
          <a:xfrm>
            <a:off x="303050" y="4123450"/>
            <a:ext cx="468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2. </a:t>
            </a:r>
            <a:r>
              <a:rPr lang="en-US" sz="1800"/>
              <a:t>Initial samples from the model:</a:t>
            </a:r>
            <a:endParaRPr sz="1800"/>
          </a:p>
        </p:txBody>
      </p:sp>
      <p:pic>
        <p:nvPicPr>
          <p:cNvPr id="617" name="Google Shape;61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750" y="3179970"/>
            <a:ext cx="6751750" cy="59790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7"/>
          <p:cNvSpPr txBox="1"/>
          <p:nvPr/>
        </p:nvSpPr>
        <p:spPr>
          <a:xfrm>
            <a:off x="6430525" y="2615600"/>
            <a:ext cx="5721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3. </a:t>
            </a:r>
            <a:r>
              <a:rPr lang="en-US" sz="1800"/>
              <a:t>Definition of the cost function: L = -logp(z2)</a:t>
            </a:r>
            <a:endParaRPr sz="1800"/>
          </a:p>
        </p:txBody>
      </p:sp>
      <p:pic>
        <p:nvPicPr>
          <p:cNvPr id="619" name="Google Shape;61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2525" y="4350075"/>
            <a:ext cx="3564600" cy="23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7"/>
          <p:cNvSpPr txBox="1"/>
          <p:nvPr/>
        </p:nvSpPr>
        <p:spPr>
          <a:xfrm>
            <a:off x="5382750" y="3884875"/>
            <a:ext cx="28230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4. Training:</a:t>
            </a:r>
            <a:endParaRPr sz="1800"/>
          </a:p>
        </p:txBody>
      </p:sp>
      <p:sp>
        <p:nvSpPr>
          <p:cNvPr id="621" name="Google Shape;621;p57"/>
          <p:cNvSpPr txBox="1"/>
          <p:nvPr/>
        </p:nvSpPr>
        <p:spPr>
          <a:xfrm>
            <a:off x="9082950" y="3919550"/>
            <a:ext cx="24090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</a:t>
            </a:r>
            <a:r>
              <a:rPr lang="en-US" sz="1800"/>
              <a:t>. Learned samples:</a:t>
            </a:r>
            <a:endParaRPr sz="1800"/>
          </a:p>
        </p:txBody>
      </p:sp>
      <p:pic>
        <p:nvPicPr>
          <p:cNvPr id="622" name="Google Shape;62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350" y="4578950"/>
            <a:ext cx="2758275" cy="18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6750" y="4397051"/>
            <a:ext cx="4105257" cy="219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/>
          <p:nvPr>
            <p:ph type="title"/>
          </p:nvPr>
        </p:nvSpPr>
        <p:spPr>
          <a:xfrm>
            <a:off x="52825" y="164150"/>
            <a:ext cx="11269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Density estimation: MLE and mixture of gaussians (not NFs)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29" name="Google Shape;629;p58"/>
          <p:cNvSpPr txBox="1"/>
          <p:nvPr/>
        </p:nvSpPr>
        <p:spPr>
          <a:xfrm>
            <a:off x="271125" y="598075"/>
            <a:ext cx="5877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Demo in the notebook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30" name="Google Shape;6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425" y="527725"/>
            <a:ext cx="3965664" cy="4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8"/>
          <p:cNvSpPr txBox="1"/>
          <p:nvPr/>
        </p:nvSpPr>
        <p:spPr>
          <a:xfrm>
            <a:off x="630800" y="1455750"/>
            <a:ext cx="2369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Toy dataset:</a:t>
            </a:r>
            <a:endParaRPr sz="1800"/>
          </a:p>
        </p:txBody>
      </p:sp>
      <p:pic>
        <p:nvPicPr>
          <p:cNvPr id="632" name="Google Shape;6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75" y="1802300"/>
            <a:ext cx="3042625" cy="208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800" y="1522450"/>
            <a:ext cx="8577699" cy="297845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8"/>
          <p:cNvSpPr txBox="1"/>
          <p:nvPr/>
        </p:nvSpPr>
        <p:spPr>
          <a:xfrm>
            <a:off x="4795750" y="1073725"/>
            <a:ext cx="322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2. Model definition</a:t>
            </a:r>
            <a:endParaRPr sz="1800"/>
          </a:p>
        </p:txBody>
      </p:sp>
      <p:pic>
        <p:nvPicPr>
          <p:cNvPr id="635" name="Google Shape;63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075" y="5820450"/>
            <a:ext cx="6796845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8"/>
          <p:cNvSpPr txBox="1"/>
          <p:nvPr/>
        </p:nvSpPr>
        <p:spPr>
          <a:xfrm>
            <a:off x="326000" y="5189550"/>
            <a:ext cx="2369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3. loss function</a:t>
            </a:r>
            <a:r>
              <a:rPr lang="en-US" sz="1800"/>
              <a:t>:</a:t>
            </a:r>
            <a:endParaRPr sz="1800"/>
          </a:p>
        </p:txBody>
      </p:sp>
      <p:pic>
        <p:nvPicPr>
          <p:cNvPr id="637" name="Google Shape;63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8787" y="5098025"/>
            <a:ext cx="1988475" cy="6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2420" y="4478853"/>
            <a:ext cx="3153125" cy="205229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/>
        </p:nvSpPr>
        <p:spPr>
          <a:xfrm>
            <a:off x="7732425" y="4048550"/>
            <a:ext cx="375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</a:t>
            </a:r>
            <a:r>
              <a:rPr lang="en-US" sz="1800"/>
              <a:t>. Samples from trained model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9"/>
          <p:cNvSpPr txBox="1"/>
          <p:nvPr>
            <p:ph type="title"/>
          </p:nvPr>
        </p:nvSpPr>
        <p:spPr>
          <a:xfrm>
            <a:off x="52825" y="164150"/>
            <a:ext cx="11269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Density estimation: summary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45" name="Google Shape;645;p59"/>
          <p:cNvSpPr txBox="1"/>
          <p:nvPr/>
        </p:nvSpPr>
        <p:spPr>
          <a:xfrm>
            <a:off x="1181100" y="1290125"/>
            <a:ext cx="9829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For simple models we can just call to define cost function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646" name="Google Shape;646;p59"/>
          <p:cNvSpPr txBox="1"/>
          <p:nvPr/>
        </p:nvSpPr>
        <p:spPr>
          <a:xfrm>
            <a:off x="707875" y="2220925"/>
            <a:ext cx="104928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D4876C"/>
                </a:solidFill>
                <a:latin typeface="Roboto Mono"/>
                <a:ea typeface="Roboto Mono"/>
                <a:cs typeface="Roboto Mono"/>
                <a:sym typeface="Roboto Mono"/>
              </a:rPr>
              <a:t>loss</a:t>
            </a: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 = - tf.reduce_mean(</a:t>
            </a:r>
            <a:r>
              <a:rPr b="1" lang="en-US" sz="24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model_dist</a:t>
            </a: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.log_prob(</a:t>
            </a:r>
            <a:r>
              <a:rPr b="1" lang="en-US" sz="2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x_samples</a:t>
            </a: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7" name="Google Shape;647;p59"/>
          <p:cNvSpPr txBox="1"/>
          <p:nvPr/>
        </p:nvSpPr>
        <p:spPr>
          <a:xfrm>
            <a:off x="1827725" y="3103700"/>
            <a:ext cx="75132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x_samples</a:t>
            </a:r>
            <a:r>
              <a:rPr lang="en-US" sz="1800"/>
              <a:t> - our data or minibatch e.g. tensor of shape [32, 2]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D4876C"/>
                </a:solidFill>
                <a:latin typeface="Roboto Mono"/>
                <a:ea typeface="Roboto Mono"/>
                <a:cs typeface="Roboto Mono"/>
                <a:sym typeface="Roboto Mono"/>
              </a:rPr>
              <a:t>loss</a:t>
            </a:r>
            <a:r>
              <a:rPr lang="en-US" sz="1800"/>
              <a:t> - the current value maximum likelihood we want to minimize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model_dist </a:t>
            </a:r>
            <a:r>
              <a:rPr lang="en-US"/>
              <a:t>- </a:t>
            </a:r>
            <a:r>
              <a:rPr lang="en-US" sz="1800"/>
              <a:t>some probabilistic model</a:t>
            </a:r>
            <a:endParaRPr sz="1800"/>
          </a:p>
        </p:txBody>
      </p:sp>
      <p:sp>
        <p:nvSpPr>
          <p:cNvPr id="648" name="Google Shape;648;p59"/>
          <p:cNvSpPr txBox="1"/>
          <p:nvPr/>
        </p:nvSpPr>
        <p:spPr>
          <a:xfrm>
            <a:off x="1039375" y="5328725"/>
            <a:ext cx="9829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06666"/>
                </a:solidFill>
              </a:rPr>
              <a:t>For hard problems this will usually require some hacks and practice...</a:t>
            </a:r>
            <a:endParaRPr sz="2400">
              <a:solidFill>
                <a:srgbClr val="E0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0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Part 2. Practical implementations of NFs with Deep Neural Networks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"/>
          <p:cNvSpPr txBox="1"/>
          <p:nvPr>
            <p:ph type="title"/>
          </p:nvPr>
        </p:nvSpPr>
        <p:spPr>
          <a:xfrm>
            <a:off x="1429500" y="24720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NFs with Neural Networks:</a:t>
            </a:r>
            <a:endParaRPr sz="3600">
              <a:solidFill>
                <a:srgbClr val="139FD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MADE: Masked Autoencoder for Distribution Estimation (2015)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2"/>
          <p:cNvSpPr txBox="1"/>
          <p:nvPr>
            <p:ph type="title"/>
          </p:nvPr>
        </p:nvSpPr>
        <p:spPr>
          <a:xfrm>
            <a:off x="52825" y="164150"/>
            <a:ext cx="9787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Autoregressive models - MADE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64" name="Google Shape;664;p62"/>
          <p:cNvSpPr txBox="1"/>
          <p:nvPr/>
        </p:nvSpPr>
        <p:spPr>
          <a:xfrm>
            <a:off x="271125" y="598075"/>
            <a:ext cx="97875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MADE - Masked Autoencoder for Distribution Estimation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MADE is a building block of many NFs architectures, but itself is not related with NFs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People use this concept because it allows for creating functions with triangular Jacobian matrix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5" name="Google Shape;665;p62"/>
          <p:cNvSpPr txBox="1"/>
          <p:nvPr/>
        </p:nvSpPr>
        <p:spPr>
          <a:xfrm>
            <a:off x="271125" y="1699475"/>
            <a:ext cx="9533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start with h</a:t>
            </a:r>
            <a:r>
              <a:rPr lang="en-US" sz="1800"/>
              <a:t>igh level description of the problem considered in MADE paper.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authors consider autoencoder with binary cross entropy loss</a:t>
            </a:r>
            <a:endParaRPr sz="1800"/>
          </a:p>
        </p:txBody>
      </p:sp>
      <p:pic>
        <p:nvPicPr>
          <p:cNvPr id="666" name="Google Shape;66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50" y="2385990"/>
            <a:ext cx="4521601" cy="329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63" y="5640425"/>
            <a:ext cx="4314172" cy="10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5400" y="2473875"/>
            <a:ext cx="5764600" cy="189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62"/>
          <p:cNvCxnSpPr/>
          <p:nvPr/>
        </p:nvCxnSpPr>
        <p:spPr>
          <a:xfrm>
            <a:off x="7001550" y="3046225"/>
            <a:ext cx="2256900" cy="8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62"/>
          <p:cNvSpPr txBox="1"/>
          <p:nvPr/>
        </p:nvSpPr>
        <p:spPr>
          <a:xfrm>
            <a:off x="5566150" y="4441750"/>
            <a:ext cx="6309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This loss result from log of Bernoulli distribution assumption:</a:t>
            </a:r>
            <a:endParaRPr sz="1800"/>
          </a:p>
        </p:txBody>
      </p:sp>
      <p:pic>
        <p:nvPicPr>
          <p:cNvPr id="671" name="Google Shape;67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7613" y="4936150"/>
            <a:ext cx="4342573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2"/>
          <p:cNvSpPr txBox="1"/>
          <p:nvPr/>
        </p:nvSpPr>
        <p:spPr>
          <a:xfrm>
            <a:off x="5566150" y="5508550"/>
            <a:ext cx="5725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This final loss can be zero for some trivial case with q(</a:t>
            </a:r>
            <a:r>
              <a:rPr b="1" lang="en-US" sz="1800"/>
              <a:t>x</a:t>
            </a:r>
            <a:r>
              <a:rPr lang="en-US" sz="1800"/>
              <a:t>) = 1, hence q(</a:t>
            </a:r>
            <a:r>
              <a:rPr b="1" lang="en-US" sz="1800"/>
              <a:t>x</a:t>
            </a:r>
            <a:r>
              <a:rPr lang="en-US" sz="1800"/>
              <a:t>) is not a proper since:  </a:t>
            </a:r>
            <a:endParaRPr sz="1800"/>
          </a:p>
        </p:txBody>
      </p:sp>
      <p:pic>
        <p:nvPicPr>
          <p:cNvPr id="673" name="Google Shape;67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0272" y="6243075"/>
            <a:ext cx="1794863" cy="5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52825" y="164150"/>
            <a:ext cx="9787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Autoregressive model - MADE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79" name="Google Shape;679;p63"/>
          <p:cNvSpPr txBox="1"/>
          <p:nvPr/>
        </p:nvSpPr>
        <p:spPr>
          <a:xfrm>
            <a:off x="271125" y="598075"/>
            <a:ext cx="97875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short: vanilla autoencoder with binary cross entropy loss, does not have probabilistic interpretation.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authors want to make it a probabilistic model with trackable and normalized p(</a:t>
            </a:r>
            <a:r>
              <a:rPr b="1" lang="en-US" sz="1800"/>
              <a:t>x</a:t>
            </a:r>
            <a:r>
              <a:rPr lang="en-US" sz="1800"/>
              <a:t>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propose following solution for that: </a:t>
            </a:r>
            <a:endParaRPr sz="1800"/>
          </a:p>
        </p:txBody>
      </p:sp>
      <p:pic>
        <p:nvPicPr>
          <p:cNvPr id="680" name="Google Shape;68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988" y="1934750"/>
            <a:ext cx="6681676" cy="29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3"/>
          <p:cNvSpPr txBox="1"/>
          <p:nvPr/>
        </p:nvSpPr>
        <p:spPr>
          <a:xfrm>
            <a:off x="7296600" y="3125975"/>
            <a:ext cx="741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" name="Google Shape;682;p63"/>
          <p:cNvCxnSpPr>
            <a:stCxn id="683" idx="1"/>
          </p:cNvCxnSpPr>
          <p:nvPr/>
        </p:nvCxnSpPr>
        <p:spPr>
          <a:xfrm flipH="1">
            <a:off x="6699250" y="3429000"/>
            <a:ext cx="678000" cy="21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63"/>
          <p:cNvSpPr txBox="1"/>
          <p:nvPr/>
        </p:nvSpPr>
        <p:spPr>
          <a:xfrm>
            <a:off x="7377250" y="3010350"/>
            <a:ext cx="3181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Probabilistic chain rule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e.g. P(x, y) = P(y | x) * </a:t>
            </a:r>
            <a:r>
              <a:rPr lang="en-US" sz="1800">
                <a:solidFill>
                  <a:schemeClr val="dk1"/>
                </a:solidFill>
              </a:rPr>
              <a:t>P(x)</a:t>
            </a:r>
            <a:endParaRPr sz="1800"/>
          </a:p>
        </p:txBody>
      </p:sp>
      <p:grpSp>
        <p:nvGrpSpPr>
          <p:cNvPr id="684" name="Google Shape;684;p63"/>
          <p:cNvGrpSpPr/>
          <p:nvPr/>
        </p:nvGrpSpPr>
        <p:grpSpPr>
          <a:xfrm>
            <a:off x="3254451" y="5127375"/>
            <a:ext cx="5158548" cy="1491950"/>
            <a:chOff x="192276" y="5095475"/>
            <a:chExt cx="5158548" cy="1491950"/>
          </a:xfrm>
        </p:grpSpPr>
        <p:pic>
          <p:nvPicPr>
            <p:cNvPr id="685" name="Google Shape;685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7825" y="5095475"/>
              <a:ext cx="4392999" cy="1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2276" y="5322347"/>
              <a:ext cx="688375" cy="502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4"/>
          <p:cNvSpPr txBox="1"/>
          <p:nvPr>
            <p:ph type="title"/>
          </p:nvPr>
        </p:nvSpPr>
        <p:spPr>
          <a:xfrm>
            <a:off x="52825" y="164150"/>
            <a:ext cx="9787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Autoregressive model - MADE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92" name="Google Shape;692;p64"/>
          <p:cNvSpPr txBox="1"/>
          <p:nvPr/>
        </p:nvSpPr>
        <p:spPr>
          <a:xfrm>
            <a:off x="495275" y="575050"/>
            <a:ext cx="114585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Formally, autoencoder forms a proper distribution if each output unit </a:t>
            </a:r>
            <a:r>
              <a:rPr i="1" lang="en-US" sz="1800"/>
              <a:t>d</a:t>
            </a:r>
            <a:r>
              <a:rPr lang="en-US" sz="1800"/>
              <a:t> depends on units </a:t>
            </a:r>
            <a:r>
              <a:rPr i="1" lang="en-US" sz="1800"/>
              <a:t>d’&lt;d</a:t>
            </a:r>
            <a:r>
              <a:rPr lang="en-US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call this </a:t>
            </a:r>
            <a:r>
              <a:rPr b="1" lang="en-US" sz="1800"/>
              <a:t>autoregressive property</a:t>
            </a:r>
            <a:r>
              <a:rPr lang="en-US" sz="1800"/>
              <a:t>, since the negative log-likelihood is equivalent to sequentially predicting (regressing) each dimension of input x</a:t>
            </a:r>
            <a:endParaRPr sz="1800"/>
          </a:p>
        </p:txBody>
      </p:sp>
      <p:sp>
        <p:nvSpPr>
          <p:cNvPr id="693" name="Google Shape;693;p64"/>
          <p:cNvSpPr txBox="1"/>
          <p:nvPr/>
        </p:nvSpPr>
        <p:spPr>
          <a:xfrm>
            <a:off x="495275" y="1641850"/>
            <a:ext cx="114585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last sentence means that the </a:t>
            </a:r>
            <a:r>
              <a:rPr b="1" lang="en-US" sz="1800"/>
              <a:t>Jacobian</a:t>
            </a:r>
            <a:r>
              <a:rPr lang="en-US" sz="1800"/>
              <a:t> matrix of the autoencoder is </a:t>
            </a:r>
            <a:r>
              <a:rPr b="1" lang="en-US" sz="1800"/>
              <a:t>lower triangular</a:t>
            </a:r>
            <a:r>
              <a:rPr lang="en-US" sz="1800"/>
              <a:t> </a:t>
            </a:r>
            <a:r>
              <a:rPr b="1" lang="en-US" sz="1800"/>
              <a:t>matrix</a:t>
            </a:r>
            <a:r>
              <a:rPr lang="en-US" sz="1800"/>
              <a:t> with zeros on the diagonal: </a:t>
            </a:r>
            <a:endParaRPr sz="1800"/>
          </a:p>
        </p:txBody>
      </p:sp>
      <p:pic>
        <p:nvPicPr>
          <p:cNvPr id="694" name="Google Shape;69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875" y="2207400"/>
            <a:ext cx="5094775" cy="233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64"/>
          <p:cNvCxnSpPr>
            <a:stCxn id="696" idx="3"/>
          </p:cNvCxnSpPr>
          <p:nvPr/>
        </p:nvCxnSpPr>
        <p:spPr>
          <a:xfrm>
            <a:off x="1698275" y="2754175"/>
            <a:ext cx="1443600" cy="371700"/>
          </a:xfrm>
          <a:prstGeom prst="straightConnector1">
            <a:avLst/>
          </a:prstGeom>
          <a:noFill/>
          <a:ln cap="flat" cmpd="sng" w="19050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64"/>
          <p:cNvSpPr txBox="1"/>
          <p:nvPr/>
        </p:nvSpPr>
        <p:spPr>
          <a:xfrm>
            <a:off x="135575" y="2551825"/>
            <a:ext cx="1562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39FDA"/>
                </a:solidFill>
              </a:rPr>
              <a:t>output vector of the autoencoder</a:t>
            </a:r>
            <a:endParaRPr i="1">
              <a:solidFill>
                <a:srgbClr val="139FDA"/>
              </a:solidFill>
            </a:endParaRPr>
          </a:p>
        </p:txBody>
      </p:sp>
      <p:cxnSp>
        <p:nvCxnSpPr>
          <p:cNvPr id="697" name="Google Shape;697;p64"/>
          <p:cNvCxnSpPr>
            <a:stCxn id="698" idx="3"/>
          </p:cNvCxnSpPr>
          <p:nvPr/>
        </p:nvCxnSpPr>
        <p:spPr>
          <a:xfrm>
            <a:off x="1698275" y="3506088"/>
            <a:ext cx="1403700" cy="58500"/>
          </a:xfrm>
          <a:prstGeom prst="straightConnector1">
            <a:avLst/>
          </a:prstGeom>
          <a:noFill/>
          <a:ln cap="flat" cmpd="sng" w="19050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64"/>
          <p:cNvSpPr txBox="1"/>
          <p:nvPr/>
        </p:nvSpPr>
        <p:spPr>
          <a:xfrm>
            <a:off x="135575" y="3303738"/>
            <a:ext cx="1562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39FDA"/>
                </a:solidFill>
              </a:rPr>
              <a:t>input</a:t>
            </a:r>
            <a:r>
              <a:rPr i="1" lang="en-US">
                <a:solidFill>
                  <a:srgbClr val="139FDA"/>
                </a:solidFill>
              </a:rPr>
              <a:t> vector of the autoencoder</a:t>
            </a:r>
            <a:endParaRPr i="1">
              <a:solidFill>
                <a:srgbClr val="139FDA"/>
              </a:solidFill>
            </a:endParaRPr>
          </a:p>
        </p:txBody>
      </p:sp>
      <p:sp>
        <p:nvSpPr>
          <p:cNvPr id="699" name="Google Shape;699;p64"/>
          <p:cNvSpPr txBox="1"/>
          <p:nvPr/>
        </p:nvSpPr>
        <p:spPr>
          <a:xfrm>
            <a:off x="495275" y="4842250"/>
            <a:ext cx="114585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property is achieved by masking weights of the autoencoder matrices</a:t>
            </a:r>
            <a:endParaRPr sz="1800"/>
          </a:p>
        </p:txBody>
      </p:sp>
      <p:pic>
        <p:nvPicPr>
          <p:cNvPr id="700" name="Google Shape;7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575" y="5260025"/>
            <a:ext cx="5413750" cy="11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5"/>
          <p:cNvSpPr txBox="1"/>
          <p:nvPr>
            <p:ph type="title"/>
          </p:nvPr>
        </p:nvSpPr>
        <p:spPr>
          <a:xfrm>
            <a:off x="52825" y="164150"/>
            <a:ext cx="9787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Autoregressive model - MADE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06" name="Google Shape;706;p65"/>
          <p:cNvSpPr txBox="1"/>
          <p:nvPr/>
        </p:nvSpPr>
        <p:spPr>
          <a:xfrm>
            <a:off x="495275" y="575050"/>
            <a:ext cx="114585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MADE:</a:t>
            </a:r>
            <a:endParaRPr sz="1800"/>
          </a:p>
        </p:txBody>
      </p:sp>
      <p:pic>
        <p:nvPicPr>
          <p:cNvPr id="707" name="Google Shape;70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00" y="1096775"/>
            <a:ext cx="5465451" cy="3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2100" y="1332500"/>
            <a:ext cx="6227226" cy="28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5"/>
          <p:cNvSpPr txBox="1"/>
          <p:nvPr/>
        </p:nvSpPr>
        <p:spPr>
          <a:xfrm>
            <a:off x="5773475" y="925025"/>
            <a:ext cx="6132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Copied from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A. Karpathy</a:t>
            </a:r>
            <a:r>
              <a:rPr lang="en-US" sz="1800"/>
              <a:t> MADE implementation</a:t>
            </a:r>
            <a:endParaRPr sz="1800"/>
          </a:p>
        </p:txBody>
      </p:sp>
      <p:sp>
        <p:nvSpPr>
          <p:cNvPr id="710" name="Google Shape;710;p65"/>
          <p:cNvSpPr txBox="1"/>
          <p:nvPr/>
        </p:nvSpPr>
        <p:spPr>
          <a:xfrm>
            <a:off x="5909050" y="4258350"/>
            <a:ext cx="5039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13 lines for simple MADE implementation:</a:t>
            </a:r>
            <a:endParaRPr sz="1800"/>
          </a:p>
        </p:txBody>
      </p:sp>
      <p:pic>
        <p:nvPicPr>
          <p:cNvPr id="711" name="Google Shape;711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9051" y="4745625"/>
            <a:ext cx="5659893" cy="19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52825" y="1641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Motivation: The problem of density estimation 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95" name="Google Shape;95;p21"/>
          <p:cNvSpPr txBox="1"/>
          <p:nvPr/>
        </p:nvSpPr>
        <p:spPr>
          <a:xfrm>
            <a:off x="228750" y="809250"/>
            <a:ext cx="10476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Consider following problem: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observe some data </a:t>
            </a:r>
            <a:r>
              <a:rPr b="1" lang="en-US" sz="1800"/>
              <a:t>X </a:t>
            </a:r>
            <a:r>
              <a:rPr lang="en-US" sz="1800"/>
              <a:t>which are sample from some distribution p(</a:t>
            </a:r>
            <a:r>
              <a:rPr b="1" lang="en-US" sz="1800"/>
              <a:t>X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tell what is p(</a:t>
            </a:r>
            <a:r>
              <a:rPr b="1" lang="en-US" sz="1800"/>
              <a:t>X</a:t>
            </a:r>
            <a:r>
              <a:rPr lang="en-US" sz="1800"/>
              <a:t>’) where </a:t>
            </a:r>
            <a:r>
              <a:rPr b="1" lang="en-US" sz="1800"/>
              <a:t>X’ </a:t>
            </a:r>
            <a:r>
              <a:rPr lang="en-US" sz="1800"/>
              <a:t>is some new data.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Example</a:t>
            </a:r>
            <a:r>
              <a:rPr lang="en-US" sz="1800"/>
              <a:t>: anomaly detection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simplest classical approach for this problem would be: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6" name="Google Shape;96;p21"/>
          <p:cNvGrpSpPr/>
          <p:nvPr/>
        </p:nvGrpSpPr>
        <p:grpSpPr>
          <a:xfrm>
            <a:off x="358850" y="3229650"/>
            <a:ext cx="2966700" cy="2152675"/>
            <a:chOff x="358850" y="3229650"/>
            <a:chExt cx="2966700" cy="2152675"/>
          </a:xfrm>
        </p:grpSpPr>
        <p:pic>
          <p:nvPicPr>
            <p:cNvPr id="97" name="Google Shape;9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475" y="3724975"/>
              <a:ext cx="2886075" cy="1657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21"/>
            <p:cNvSpPr txBox="1"/>
            <p:nvPr/>
          </p:nvSpPr>
          <p:spPr>
            <a:xfrm>
              <a:off x="358850" y="3229650"/>
              <a:ext cx="26394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Take the data</a:t>
              </a:r>
              <a:endParaRPr sz="1800"/>
            </a:p>
          </p:txBody>
        </p:sp>
      </p:grpSp>
      <p:grpSp>
        <p:nvGrpSpPr>
          <p:cNvPr id="99" name="Google Shape;99;p21"/>
          <p:cNvGrpSpPr/>
          <p:nvPr/>
        </p:nvGrpSpPr>
        <p:grpSpPr>
          <a:xfrm>
            <a:off x="4035925" y="3229650"/>
            <a:ext cx="3308400" cy="1523100"/>
            <a:chOff x="4035925" y="3229650"/>
            <a:chExt cx="3308400" cy="1523100"/>
          </a:xfrm>
        </p:grpSpPr>
        <p:sp>
          <p:nvSpPr>
            <p:cNvPr id="100" name="Google Shape;100;p21"/>
            <p:cNvSpPr txBox="1"/>
            <p:nvPr/>
          </p:nvSpPr>
          <p:spPr>
            <a:xfrm>
              <a:off x="4035925" y="3229650"/>
              <a:ext cx="33084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Fit e.g. multivariate gaussian</a:t>
              </a:r>
              <a:endParaRPr sz="1800"/>
            </a:p>
          </p:txBody>
        </p:sp>
        <p:pic>
          <p:nvPicPr>
            <p:cNvPr id="101" name="Google Shape;10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4875" y="4004100"/>
              <a:ext cx="2322525" cy="74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21"/>
          <p:cNvSpPr txBox="1"/>
          <p:nvPr/>
        </p:nvSpPr>
        <p:spPr>
          <a:xfrm>
            <a:off x="8014274" y="3229650"/>
            <a:ext cx="2322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Find anomalies:</a:t>
            </a:r>
            <a:endParaRPr sz="1800"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2499" y="4004088"/>
            <a:ext cx="2997300" cy="7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6"/>
          <p:cNvSpPr txBox="1"/>
          <p:nvPr>
            <p:ph type="title"/>
          </p:nvPr>
        </p:nvSpPr>
        <p:spPr>
          <a:xfrm>
            <a:off x="52825" y="164150"/>
            <a:ext cx="9787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MADE - final remarks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17" name="Google Shape;717;p66"/>
          <p:cNvSpPr txBox="1"/>
          <p:nvPr/>
        </p:nvSpPr>
        <p:spPr>
          <a:xfrm>
            <a:off x="487300" y="551125"/>
            <a:ext cx="114585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MADE:</a:t>
            </a:r>
            <a:endParaRPr sz="1800"/>
          </a:p>
        </p:txBody>
      </p:sp>
      <p:pic>
        <p:nvPicPr>
          <p:cNvPr id="718" name="Google Shape;71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00" y="1096775"/>
            <a:ext cx="5465451" cy="36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6"/>
          <p:cNvSpPr txBox="1"/>
          <p:nvPr/>
        </p:nvSpPr>
        <p:spPr>
          <a:xfrm>
            <a:off x="5813500" y="590100"/>
            <a:ext cx="6132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Some final remarks: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MADE allows to create a NN which Jacobian matrix will be lower triangular with zeros on diagonal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MADE makes autoencoder probabilistic model from which one can sample: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20" name="Google Shape;72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975" y="2133598"/>
            <a:ext cx="2184125" cy="21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4225" y="2133588"/>
            <a:ext cx="231457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6"/>
          <p:cNvSpPr txBox="1"/>
          <p:nvPr/>
        </p:nvSpPr>
        <p:spPr>
          <a:xfrm>
            <a:off x="6626750" y="4465675"/>
            <a:ext cx="17544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paper</a:t>
            </a:r>
            <a:endParaRPr/>
          </a:p>
        </p:txBody>
      </p:sp>
      <p:sp>
        <p:nvSpPr>
          <p:cNvPr id="723" name="Google Shape;723;p66"/>
          <p:cNvSpPr txBox="1"/>
          <p:nvPr/>
        </p:nvSpPr>
        <p:spPr>
          <a:xfrm>
            <a:off x="9066925" y="4425800"/>
            <a:ext cx="2240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samples 2 obtained from hidden layers model</a:t>
            </a:r>
            <a:endParaRPr/>
          </a:p>
        </p:txBody>
      </p:sp>
      <p:sp>
        <p:nvSpPr>
          <p:cNvPr id="724" name="Google Shape;724;p66"/>
          <p:cNvSpPr txBox="1"/>
          <p:nvPr/>
        </p:nvSpPr>
        <p:spPr>
          <a:xfrm>
            <a:off x="5813500" y="4781100"/>
            <a:ext cx="61323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Bad things</a:t>
            </a:r>
            <a:r>
              <a:rPr b="1" lang="en-US" sz="1800"/>
              <a:t>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Single mask works poorly</a:t>
            </a:r>
            <a:r>
              <a:rPr lang="en-US" sz="1800"/>
              <a:t>, so they need to run model on ensemble of different mask to reach SOTA, i.e. </a:t>
            </a:r>
            <a:r>
              <a:rPr b="1" lang="en-US" sz="1800"/>
              <a:t>slower training</a:t>
            </a:r>
            <a:r>
              <a:rPr lang="en-US" sz="1800"/>
              <a:t>, </a:t>
            </a:r>
            <a:r>
              <a:rPr b="1" lang="en-US" sz="1800"/>
              <a:t>slower sampling</a:t>
            </a:r>
            <a:r>
              <a:rPr lang="en-US" sz="1800"/>
              <a:t> etc...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Masks do not depend on data</a:t>
            </a:r>
            <a:r>
              <a:rPr lang="en-US" sz="1800"/>
              <a:t>, instead they depend  on some heuristics which may make MADEs just worse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7"/>
          <p:cNvSpPr txBox="1"/>
          <p:nvPr>
            <p:ph type="title"/>
          </p:nvPr>
        </p:nvSpPr>
        <p:spPr>
          <a:xfrm>
            <a:off x="52825" y="164150"/>
            <a:ext cx="9787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MADE - final final remarks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30" name="Google Shape;730;p67"/>
          <p:cNvSpPr txBox="1"/>
          <p:nvPr/>
        </p:nvSpPr>
        <p:spPr>
          <a:xfrm>
            <a:off x="487300" y="551125"/>
            <a:ext cx="114585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Watch out on different MADE implementations! e.g. Tensorflow implementation leads to deterministic matrices and </a:t>
            </a:r>
            <a:r>
              <a:rPr b="1" lang="en-US" sz="1800"/>
              <a:t>num_blocks</a:t>
            </a:r>
            <a:r>
              <a:rPr lang="en-US" sz="1800"/>
              <a:t> is not defined in the original paper and it is not documented in TF implementation.</a:t>
            </a:r>
            <a:endParaRPr sz="1800"/>
          </a:p>
        </p:txBody>
      </p:sp>
      <p:pic>
        <p:nvPicPr>
          <p:cNvPr id="731" name="Google Shape;7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975" y="1491100"/>
            <a:ext cx="7726350" cy="24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7"/>
          <p:cNvSpPr txBox="1"/>
          <p:nvPr/>
        </p:nvSpPr>
        <p:spPr>
          <a:xfrm>
            <a:off x="487300" y="3980125"/>
            <a:ext cx="11458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function is used in masked_dense function which is used by few other functions which are used to build some NF networks.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 original implementation</a:t>
            </a:r>
            <a:r>
              <a:rPr lang="en-US" sz="1800"/>
              <a:t> of the mask generation has ~100 lines and it is hard to read and it is written in Theano.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Linear mask implementation</a:t>
            </a:r>
            <a:r>
              <a:rPr lang="en-US" sz="1800"/>
              <a:t> from IAF paper is also different.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Autoregressive masks can be implemented for convolutional layers (</a:t>
            </a:r>
            <a:r>
              <a:rPr lang="en-US" sz="1800" u="sng">
                <a:solidFill>
                  <a:schemeClr val="hlink"/>
                </a:solidFill>
                <a:hlinkClick r:id="rId7"/>
              </a:rPr>
              <a:t>check this</a:t>
            </a:r>
            <a:r>
              <a:rPr lang="en-US" sz="1800"/>
              <a:t>)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8"/>
          <p:cNvSpPr txBox="1"/>
          <p:nvPr>
            <p:ph type="title"/>
          </p:nvPr>
        </p:nvSpPr>
        <p:spPr>
          <a:xfrm>
            <a:off x="1429500" y="24720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Improved Variational Inference with Inverse Autoregressive Flow (</a:t>
            </a:r>
            <a:r>
              <a:rPr b="1" lang="en-US" sz="3600">
                <a:solidFill>
                  <a:srgbClr val="139FDA"/>
                </a:solidFill>
              </a:rPr>
              <a:t>OpenAI/2016</a:t>
            </a:r>
            <a:r>
              <a:rPr lang="en-US" sz="3600">
                <a:solidFill>
                  <a:srgbClr val="139FDA"/>
                </a:solidFill>
              </a:rPr>
              <a:t>)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9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+ VAE + MADE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43" name="Google Shape;743;p69"/>
          <p:cNvSpPr txBox="1"/>
          <p:nvPr/>
        </p:nvSpPr>
        <p:spPr>
          <a:xfrm>
            <a:off x="271125" y="598075"/>
            <a:ext cx="11538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discuss the content of this paper:</a:t>
            </a:r>
            <a:r>
              <a:rPr lang="en-US"/>
              <a:t>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Improved Variational Inference with Inverse Autoregressive Flow</a:t>
            </a:r>
            <a:r>
              <a:rPr lang="en-US" sz="1800"/>
              <a:t> </a:t>
            </a:r>
            <a:endParaRPr sz="1800"/>
          </a:p>
        </p:txBody>
      </p:sp>
      <p:pic>
        <p:nvPicPr>
          <p:cNvPr id="744" name="Google Shape;74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75" y="1950550"/>
            <a:ext cx="4524751" cy="24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9"/>
          <p:cNvSpPr txBox="1"/>
          <p:nvPr/>
        </p:nvSpPr>
        <p:spPr>
          <a:xfrm>
            <a:off x="1359781" y="1467300"/>
            <a:ext cx="2639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VAE with NF</a:t>
            </a:r>
            <a:endParaRPr b="1" sz="1800"/>
          </a:p>
        </p:txBody>
      </p:sp>
      <p:pic>
        <p:nvPicPr>
          <p:cNvPr id="746" name="Google Shape;74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00" y="5589950"/>
            <a:ext cx="4616300" cy="7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9"/>
          <p:cNvSpPr txBox="1"/>
          <p:nvPr/>
        </p:nvSpPr>
        <p:spPr>
          <a:xfrm>
            <a:off x="5446525" y="1706525"/>
            <a:ext cx="6363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authors of IAF argue that </a:t>
            </a:r>
            <a:r>
              <a:rPr b="1" lang="en-US" sz="1800"/>
              <a:t>planar and radial flows</a:t>
            </a:r>
            <a:r>
              <a:rPr lang="en-US" sz="1800"/>
              <a:t> used by (Rezende and Mohamed 2015) </a:t>
            </a:r>
            <a:r>
              <a:rPr b="1" lang="en-US" sz="1800"/>
              <a:t>have limited expressive power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propose to use </a:t>
            </a:r>
            <a:r>
              <a:rPr b="1" lang="en-US" sz="1800"/>
              <a:t>MADE blocks</a:t>
            </a:r>
            <a:r>
              <a:rPr lang="en-US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Remember: </a:t>
            </a:r>
            <a:r>
              <a:rPr lang="en-US" sz="1800"/>
              <a:t>In </a:t>
            </a:r>
            <a:r>
              <a:rPr b="1" lang="en-US" sz="1800"/>
              <a:t>VAEs</a:t>
            </a:r>
            <a:r>
              <a:rPr lang="en-US" sz="1800"/>
              <a:t> we are interested in </a:t>
            </a:r>
            <a:r>
              <a:rPr b="1" lang="en-US" sz="1800"/>
              <a:t>forward flow</a:t>
            </a:r>
            <a:r>
              <a:rPr lang="en-US" sz="1800"/>
              <a:t>, so e.g. we can resign from easily invertible f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8" name="Google Shape;748;p69"/>
          <p:cNvSpPr txBox="1"/>
          <p:nvPr/>
        </p:nvSpPr>
        <p:spPr>
          <a:xfrm>
            <a:off x="271125" y="979075"/>
            <a:ext cx="11538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already discussed the application of NFs to VAEs</a:t>
            </a:r>
            <a:endParaRPr sz="1800"/>
          </a:p>
        </p:txBody>
      </p:sp>
      <p:pic>
        <p:nvPicPr>
          <p:cNvPr id="749" name="Google Shape;74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300" y="4577175"/>
            <a:ext cx="2835564" cy="8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813" y="4573773"/>
            <a:ext cx="7097025" cy="13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25" y="1176075"/>
            <a:ext cx="6079176" cy="3573132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0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IAF - Inverse Autoregressive Flow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57" name="Google Shape;757;p70"/>
          <p:cNvSpPr txBox="1"/>
          <p:nvPr/>
        </p:nvSpPr>
        <p:spPr>
          <a:xfrm>
            <a:off x="271125" y="598075"/>
            <a:ext cx="11538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algorithm for IAF is following:</a:t>
            </a:r>
            <a:endParaRPr sz="1800"/>
          </a:p>
        </p:txBody>
      </p:sp>
      <p:sp>
        <p:nvSpPr>
          <p:cNvPr id="758" name="Google Shape;758;p70"/>
          <p:cNvSpPr txBox="1"/>
          <p:nvPr/>
        </p:nvSpPr>
        <p:spPr>
          <a:xfrm>
            <a:off x="6068525" y="1060075"/>
            <a:ext cx="51354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initialize the chain of transformations by taking the output of the encoder network.</a:t>
            </a:r>
            <a:endParaRPr sz="1800">
              <a:solidFill>
                <a:srgbClr val="139FDA"/>
              </a:solidFill>
            </a:endParaRPr>
          </a:p>
        </p:txBody>
      </p:sp>
      <p:sp>
        <p:nvSpPr>
          <p:cNvPr id="759" name="Google Shape;759;p70"/>
          <p:cNvSpPr txBox="1"/>
          <p:nvPr/>
        </p:nvSpPr>
        <p:spPr>
          <a:xfrm>
            <a:off x="6610825" y="2731625"/>
            <a:ext cx="4114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compute new mean and logits with </a:t>
            </a:r>
            <a:r>
              <a:rPr b="1" lang="en-US" sz="1800">
                <a:solidFill>
                  <a:srgbClr val="139FDA"/>
                </a:solidFill>
              </a:rPr>
              <a:t>AutoregressiveNN</a:t>
            </a:r>
            <a:r>
              <a:rPr lang="en-US" sz="1800">
                <a:solidFill>
                  <a:srgbClr val="139FDA"/>
                </a:solidFill>
              </a:rPr>
              <a:t> </a:t>
            </a:r>
            <a:endParaRPr sz="1800">
              <a:solidFill>
                <a:srgbClr val="139FDA"/>
              </a:solidFill>
            </a:endParaRPr>
          </a:p>
        </p:txBody>
      </p:sp>
      <p:sp>
        <p:nvSpPr>
          <p:cNvPr id="760" name="Google Shape;760;p70"/>
          <p:cNvSpPr txBox="1"/>
          <p:nvPr/>
        </p:nvSpPr>
        <p:spPr>
          <a:xfrm>
            <a:off x="5953350" y="3608700"/>
            <a:ext cx="4509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apply NF transformation (stable version)</a:t>
            </a:r>
            <a:endParaRPr sz="1800">
              <a:solidFill>
                <a:srgbClr val="139FDA"/>
              </a:solidFill>
            </a:endParaRPr>
          </a:p>
        </p:txBody>
      </p:sp>
      <p:cxnSp>
        <p:nvCxnSpPr>
          <p:cNvPr id="761" name="Google Shape;761;p70"/>
          <p:cNvCxnSpPr>
            <a:stCxn id="758" idx="1"/>
          </p:cNvCxnSpPr>
          <p:nvPr/>
        </p:nvCxnSpPr>
        <p:spPr>
          <a:xfrm flipH="1">
            <a:off x="2711225" y="1418875"/>
            <a:ext cx="3357300" cy="702300"/>
          </a:xfrm>
          <a:prstGeom prst="straightConnector1">
            <a:avLst/>
          </a:prstGeom>
          <a:noFill/>
          <a:ln cap="flat" cmpd="sng" w="19050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70"/>
          <p:cNvCxnSpPr/>
          <p:nvPr/>
        </p:nvCxnSpPr>
        <p:spPr>
          <a:xfrm flipH="1">
            <a:off x="6197000" y="3157875"/>
            <a:ext cx="381900" cy="35700"/>
          </a:xfrm>
          <a:prstGeom prst="straightConnector1">
            <a:avLst/>
          </a:prstGeom>
          <a:noFill/>
          <a:ln cap="flat" cmpd="sng" w="19050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3" name="Google Shape;763;p70"/>
          <p:cNvCxnSpPr/>
          <p:nvPr/>
        </p:nvCxnSpPr>
        <p:spPr>
          <a:xfrm rot="10800000">
            <a:off x="3715925" y="2783100"/>
            <a:ext cx="2201100" cy="2113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4" name="Google Shape;764;p70"/>
          <p:cNvCxnSpPr/>
          <p:nvPr/>
        </p:nvCxnSpPr>
        <p:spPr>
          <a:xfrm rot="10800000">
            <a:off x="3628225" y="4290350"/>
            <a:ext cx="4314300" cy="526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5" name="Google Shape;765;p70"/>
          <p:cNvCxnSpPr/>
          <p:nvPr/>
        </p:nvCxnSpPr>
        <p:spPr>
          <a:xfrm rot="10800000">
            <a:off x="4547300" y="3857525"/>
            <a:ext cx="1250100" cy="2100"/>
          </a:xfrm>
          <a:prstGeom prst="straightConnector1">
            <a:avLst/>
          </a:prstGeom>
          <a:noFill/>
          <a:ln cap="flat" cmpd="sng" w="19050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6" name="Google Shape;76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4600" y="5913275"/>
            <a:ext cx="6571962" cy="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0"/>
          <p:cNvSpPr txBox="1"/>
          <p:nvPr/>
        </p:nvSpPr>
        <p:spPr>
          <a:xfrm>
            <a:off x="271125" y="5079700"/>
            <a:ext cx="21690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Final density:</a:t>
            </a:r>
            <a:endParaRPr sz="1800"/>
          </a:p>
        </p:txBody>
      </p:sp>
      <p:sp>
        <p:nvSpPr>
          <p:cNvPr id="768" name="Google Shape;768;p70"/>
          <p:cNvSpPr txBox="1"/>
          <p:nvPr/>
        </p:nvSpPr>
        <p:spPr>
          <a:xfrm>
            <a:off x="278222" y="6094025"/>
            <a:ext cx="1810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VAE loss:</a:t>
            </a:r>
            <a:endParaRPr sz="1800"/>
          </a:p>
        </p:txBody>
      </p:sp>
      <p:sp>
        <p:nvSpPr>
          <p:cNvPr id="769" name="Google Shape;769;p70"/>
          <p:cNvSpPr txBox="1"/>
          <p:nvPr/>
        </p:nvSpPr>
        <p:spPr>
          <a:xfrm>
            <a:off x="5953350" y="3989700"/>
            <a:ext cx="4509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aggregate log densities</a:t>
            </a:r>
            <a:endParaRPr sz="1800">
              <a:solidFill>
                <a:srgbClr val="139FDA"/>
              </a:solidFill>
            </a:endParaRPr>
          </a:p>
        </p:txBody>
      </p:sp>
      <p:cxnSp>
        <p:nvCxnSpPr>
          <p:cNvPr id="770" name="Google Shape;770;p70"/>
          <p:cNvCxnSpPr/>
          <p:nvPr/>
        </p:nvCxnSpPr>
        <p:spPr>
          <a:xfrm rot="10800000">
            <a:off x="3835700" y="4202525"/>
            <a:ext cx="1961700" cy="38100"/>
          </a:xfrm>
          <a:prstGeom prst="straightConnector1">
            <a:avLst/>
          </a:prstGeom>
          <a:noFill/>
          <a:ln cap="flat" cmpd="sng" w="19050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70"/>
          <p:cNvSpPr txBox="1"/>
          <p:nvPr/>
        </p:nvSpPr>
        <p:spPr>
          <a:xfrm>
            <a:off x="3835700" y="6468275"/>
            <a:ext cx="19617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9FDA"/>
                </a:solidFill>
              </a:rPr>
              <a:t>reconstruction term</a:t>
            </a:r>
            <a:endParaRPr>
              <a:solidFill>
                <a:srgbClr val="139FDA"/>
              </a:solidFill>
            </a:endParaRPr>
          </a:p>
        </p:txBody>
      </p:sp>
      <p:sp>
        <p:nvSpPr>
          <p:cNvPr id="772" name="Google Shape;772;p70"/>
          <p:cNvSpPr txBox="1"/>
          <p:nvPr/>
        </p:nvSpPr>
        <p:spPr>
          <a:xfrm>
            <a:off x="5816900" y="6468275"/>
            <a:ext cx="19617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9FDA"/>
                </a:solidFill>
              </a:rPr>
              <a:t>regularization</a:t>
            </a:r>
            <a:r>
              <a:rPr lang="en-US">
                <a:solidFill>
                  <a:srgbClr val="139FDA"/>
                </a:solidFill>
              </a:rPr>
              <a:t> term</a:t>
            </a:r>
            <a:endParaRPr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900" y="3210348"/>
            <a:ext cx="6232331" cy="1199113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IAF as a Normalizing Flow - Computing Jacobian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779" name="Google Shape;779;p71"/>
          <p:cNvPicPr preferRelativeResize="0"/>
          <p:nvPr/>
        </p:nvPicPr>
        <p:blipFill rotWithShape="1">
          <a:blip r:embed="rId4">
            <a:alphaModFix/>
          </a:blip>
          <a:srcRect b="0" l="-1120" r="1119" t="0"/>
          <a:stretch/>
        </p:blipFill>
        <p:spPr>
          <a:xfrm>
            <a:off x="3776150" y="1520800"/>
            <a:ext cx="3553450" cy="6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1"/>
          <p:cNvSpPr txBox="1"/>
          <p:nvPr/>
        </p:nvSpPr>
        <p:spPr>
          <a:xfrm>
            <a:off x="606075" y="1027838"/>
            <a:ext cx="10207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Consider following IAF transformation (for the brevity we skip the context vector):</a:t>
            </a:r>
            <a:endParaRPr sz="1800"/>
          </a:p>
        </p:txBody>
      </p:sp>
      <p:sp>
        <p:nvSpPr>
          <p:cNvPr id="781" name="Google Shape;781;p71"/>
          <p:cNvSpPr txBox="1"/>
          <p:nvPr/>
        </p:nvSpPr>
        <p:spPr>
          <a:xfrm>
            <a:off x="606075" y="658625"/>
            <a:ext cx="79983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Firstly, we show the properties of the jacobian of IAF transformation:</a:t>
            </a:r>
            <a:endParaRPr sz="1800"/>
          </a:p>
        </p:txBody>
      </p:sp>
      <p:sp>
        <p:nvSpPr>
          <p:cNvPr id="782" name="Google Shape;782;p71"/>
          <p:cNvSpPr txBox="1"/>
          <p:nvPr/>
        </p:nvSpPr>
        <p:spPr>
          <a:xfrm>
            <a:off x="606075" y="2247050"/>
            <a:ext cx="11132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where:                                       i.e. it is lower triangular matrix with zeros on diagonal. Same for mean.</a:t>
            </a:r>
            <a:endParaRPr sz="1800"/>
          </a:p>
        </p:txBody>
      </p:sp>
      <p:pic>
        <p:nvPicPr>
          <p:cNvPr id="783" name="Google Shape;78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274" y="2079595"/>
            <a:ext cx="2311675" cy="7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1"/>
          <p:cNvSpPr txBox="1"/>
          <p:nvPr/>
        </p:nvSpPr>
        <p:spPr>
          <a:xfrm>
            <a:off x="606075" y="2932838"/>
            <a:ext cx="10207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Then the Jacobian of this transformation is following:</a:t>
            </a:r>
            <a:endParaRPr sz="1800"/>
          </a:p>
        </p:txBody>
      </p:sp>
      <p:pic>
        <p:nvPicPr>
          <p:cNvPr id="785" name="Google Shape;785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7025" y="4402897"/>
            <a:ext cx="2278350" cy="10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1"/>
          <p:cNvSpPr txBox="1"/>
          <p:nvPr/>
        </p:nvSpPr>
        <p:spPr>
          <a:xfrm>
            <a:off x="3683300" y="4557050"/>
            <a:ext cx="19059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9FDA"/>
                </a:solidFill>
              </a:rPr>
              <a:t>Jacobian is triangular with zeros over diagonal</a:t>
            </a:r>
            <a:endParaRPr>
              <a:solidFill>
                <a:srgbClr val="139FDA"/>
              </a:solidFill>
            </a:endParaRPr>
          </a:p>
        </p:txBody>
      </p:sp>
      <p:pic>
        <p:nvPicPr>
          <p:cNvPr id="787" name="Google Shape;78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500" y="4450784"/>
            <a:ext cx="1969584" cy="9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71"/>
          <p:cNvSpPr txBox="1"/>
          <p:nvPr/>
        </p:nvSpPr>
        <p:spPr>
          <a:xfrm>
            <a:off x="8654075" y="4491200"/>
            <a:ext cx="22782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9FDA"/>
                </a:solidFill>
              </a:rPr>
              <a:t>diagonal elements of the Jacobian</a:t>
            </a:r>
            <a:endParaRPr>
              <a:solidFill>
                <a:srgbClr val="139FDA"/>
              </a:solidFill>
            </a:endParaRPr>
          </a:p>
        </p:txBody>
      </p:sp>
      <p:sp>
        <p:nvSpPr>
          <p:cNvPr id="789" name="Google Shape;789;p71"/>
          <p:cNvSpPr txBox="1"/>
          <p:nvPr/>
        </p:nvSpPr>
        <p:spPr>
          <a:xfrm>
            <a:off x="606075" y="5523638"/>
            <a:ext cx="10207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log det of the Jacobian is then: </a:t>
            </a:r>
            <a:endParaRPr sz="1800"/>
          </a:p>
        </p:txBody>
      </p:sp>
      <p:pic>
        <p:nvPicPr>
          <p:cNvPr id="790" name="Google Shape;790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6427" y="5501109"/>
            <a:ext cx="2727783" cy="7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500" y="274850"/>
            <a:ext cx="9055349" cy="34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2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IAF - Inverse Autoregressive Flow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97" name="Google Shape;797;p72"/>
          <p:cNvSpPr txBox="1"/>
          <p:nvPr/>
        </p:nvSpPr>
        <p:spPr>
          <a:xfrm>
            <a:off x="286675" y="3604425"/>
            <a:ext cx="11538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Some technical remarks and tricks they used: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They reverse order</a:t>
            </a:r>
            <a:r>
              <a:rPr lang="en-US" sz="1800"/>
              <a:t> of </a:t>
            </a:r>
            <a:r>
              <a:rPr b="1" lang="en-US" sz="1800"/>
              <a:t>z</a:t>
            </a:r>
            <a:r>
              <a:rPr lang="en-US" sz="1800"/>
              <a:t> after each IAF step - it preserves volume so it does not change jacobian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pass </a:t>
            </a:r>
            <a:r>
              <a:rPr b="1" lang="en-US" sz="1800"/>
              <a:t>context</a:t>
            </a:r>
            <a:r>
              <a:rPr lang="en-US" sz="1800"/>
              <a:t> vector </a:t>
            </a:r>
            <a:r>
              <a:rPr b="1" lang="en-US" sz="1800"/>
              <a:t>h</a:t>
            </a:r>
            <a:r>
              <a:rPr lang="en-US" sz="1800"/>
              <a:t> between each step, since it helps.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AutoregressiveNN</a:t>
            </a:r>
            <a:r>
              <a:rPr lang="en-US" sz="1800"/>
              <a:t> is a few layer Neural Network build on </a:t>
            </a:r>
            <a:r>
              <a:rPr b="1" lang="en-US" sz="1800"/>
              <a:t>MADE</a:t>
            </a:r>
            <a:r>
              <a:rPr lang="en-US" sz="1800"/>
              <a:t> idea.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Sampling is </a:t>
            </a:r>
            <a:r>
              <a:rPr b="1" lang="en-US" sz="1800"/>
              <a:t>fast</a:t>
            </a:r>
            <a:r>
              <a:rPr lang="en-US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Batch normalization</a:t>
            </a:r>
            <a:r>
              <a:rPr lang="en-US" sz="1800"/>
              <a:t> introduced too much noise and  replaced with weight normalization.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ELU</a:t>
            </a:r>
            <a:r>
              <a:rPr lang="en-US" sz="1800"/>
              <a:t> instead of ReLU and data-dependent initialization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Custom </a:t>
            </a:r>
            <a:r>
              <a:rPr b="1" lang="en-US" sz="1800"/>
              <a:t>modified loss</a:t>
            </a:r>
            <a:r>
              <a:rPr lang="en-US" sz="1800"/>
              <a:t> which blocks oversimplification by the regularization term (see appendix in paper)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They did not show image samples,</a:t>
            </a:r>
            <a:r>
              <a:rPr lang="en-US" sz="1800"/>
              <a:t> which would be nice. Numbers can be tricky ...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also build a c</a:t>
            </a:r>
            <a:r>
              <a:rPr b="1" lang="en-US" sz="1800"/>
              <a:t>omplicated stochastic ResNet units</a:t>
            </a:r>
            <a:r>
              <a:rPr lang="en-US" sz="1800"/>
              <a:t>, which suggests that the method itself is not that powerful since they need to overcomplicate the architecture to achieve good results.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3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IAF as a Normalizing Flow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803" name="Google Shape;803;p73"/>
          <p:cNvSpPr txBox="1"/>
          <p:nvPr/>
        </p:nvSpPr>
        <p:spPr>
          <a:xfrm>
            <a:off x="271125" y="598075"/>
            <a:ext cx="11538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Note, that NFs are invertible transformations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IAF involves blocks of NNs which are not invertible</a:t>
            </a:r>
            <a:endParaRPr sz="1800"/>
          </a:p>
        </p:txBody>
      </p:sp>
      <p:sp>
        <p:nvSpPr>
          <p:cNvPr id="804" name="Google Shape;804;p73"/>
          <p:cNvSpPr txBox="1"/>
          <p:nvPr/>
        </p:nvSpPr>
        <p:spPr>
          <a:xfrm>
            <a:off x="3736450" y="2799000"/>
            <a:ext cx="50991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Is IAF invertible? </a:t>
            </a:r>
            <a:endParaRPr sz="3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831" y="1160458"/>
            <a:ext cx="3492875" cy="7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7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IAF as a Normalizing Flow - Invertibility of the transformation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811" name="Google Shape;811;p74"/>
          <p:cNvPicPr preferRelativeResize="0"/>
          <p:nvPr/>
        </p:nvPicPr>
        <p:blipFill rotWithShape="1">
          <a:blip r:embed="rId4">
            <a:alphaModFix/>
          </a:blip>
          <a:srcRect b="0" l="-1120" r="1119" t="0"/>
          <a:stretch/>
        </p:blipFill>
        <p:spPr>
          <a:xfrm>
            <a:off x="5130775" y="662600"/>
            <a:ext cx="3378800" cy="6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4"/>
          <p:cNvSpPr txBox="1"/>
          <p:nvPr/>
        </p:nvSpPr>
        <p:spPr>
          <a:xfrm>
            <a:off x="606075" y="787350"/>
            <a:ext cx="4373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IAF allows us to compute  </a:t>
            </a:r>
            <a:r>
              <a:rPr b="1" lang="en-US" sz="1800"/>
              <a:t>z</a:t>
            </a:r>
            <a:r>
              <a:rPr lang="en-US" sz="1800"/>
              <a:t>’ given </a:t>
            </a:r>
            <a:r>
              <a:rPr b="1" lang="en-US" sz="1800"/>
              <a:t>z</a:t>
            </a:r>
            <a:r>
              <a:rPr lang="en-US" sz="1800"/>
              <a:t>:</a:t>
            </a:r>
            <a:endParaRPr sz="1800"/>
          </a:p>
        </p:txBody>
      </p:sp>
      <p:sp>
        <p:nvSpPr>
          <p:cNvPr id="813" name="Google Shape;813;p74"/>
          <p:cNvSpPr txBox="1"/>
          <p:nvPr/>
        </p:nvSpPr>
        <p:spPr>
          <a:xfrm>
            <a:off x="606075" y="1244550"/>
            <a:ext cx="4373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Now, we want to compute </a:t>
            </a:r>
            <a:r>
              <a:rPr b="1" lang="en-US" sz="1800"/>
              <a:t>z</a:t>
            </a:r>
            <a:r>
              <a:rPr lang="en-US" sz="1800"/>
              <a:t> from </a:t>
            </a:r>
            <a:r>
              <a:rPr b="1" lang="en-US" sz="1800"/>
              <a:t>z</a:t>
            </a:r>
            <a:r>
              <a:rPr lang="en-US" sz="1800"/>
              <a:t>’:</a:t>
            </a:r>
            <a:endParaRPr sz="1800"/>
          </a:p>
        </p:txBody>
      </p:sp>
      <p:sp>
        <p:nvSpPr>
          <p:cNvPr id="814" name="Google Shape;814;p74"/>
          <p:cNvSpPr txBox="1"/>
          <p:nvPr/>
        </p:nvSpPr>
        <p:spPr>
          <a:xfrm>
            <a:off x="606075" y="1777950"/>
            <a:ext cx="8169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general sigma and mu are autoregressive NNs which are not invertible.</a:t>
            </a:r>
            <a:endParaRPr sz="1800"/>
          </a:p>
        </p:txBody>
      </p:sp>
      <p:sp>
        <p:nvSpPr>
          <p:cNvPr id="815" name="Google Shape;815;p74"/>
          <p:cNvSpPr txBox="1"/>
          <p:nvPr/>
        </p:nvSpPr>
        <p:spPr>
          <a:xfrm>
            <a:off x="606075" y="2158950"/>
            <a:ext cx="10592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Since sigma and mu are autoregressive we can write equation for the first element of </a:t>
            </a:r>
            <a:r>
              <a:rPr b="1" lang="en-US" sz="1800"/>
              <a:t>z</a:t>
            </a:r>
            <a:r>
              <a:rPr lang="en-US" sz="1800"/>
              <a:t>’ vector. Note that sigma and mu cannot depend on z0, so I wrote them as some scalars. </a:t>
            </a:r>
            <a:endParaRPr sz="1800"/>
          </a:p>
        </p:txBody>
      </p:sp>
      <p:pic>
        <p:nvPicPr>
          <p:cNvPr id="816" name="Google Shape;81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50" y="2966450"/>
            <a:ext cx="2469976" cy="5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325" y="2896625"/>
            <a:ext cx="2398860" cy="7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4"/>
          <p:cNvSpPr txBox="1"/>
          <p:nvPr/>
        </p:nvSpPr>
        <p:spPr>
          <a:xfrm>
            <a:off x="606075" y="3530550"/>
            <a:ext cx="6409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Having z0 we can compute z1 and so on … </a:t>
            </a:r>
            <a:endParaRPr sz="1800"/>
          </a:p>
        </p:txBody>
      </p:sp>
      <p:pic>
        <p:nvPicPr>
          <p:cNvPr id="819" name="Google Shape;819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075" y="3976450"/>
            <a:ext cx="7675851" cy="94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475" y="4814650"/>
            <a:ext cx="10530000" cy="873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275" y="5722630"/>
            <a:ext cx="11351810" cy="86459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4"/>
          <p:cNvSpPr txBox="1"/>
          <p:nvPr/>
        </p:nvSpPr>
        <p:spPr>
          <a:xfrm>
            <a:off x="3418725" y="3038375"/>
            <a:ext cx="4158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from which we can compute z0 as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IAF as a Normalizing Flow - Invertibility of the transformation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828" name="Google Shape;828;p75"/>
          <p:cNvSpPr txBox="1"/>
          <p:nvPr/>
        </p:nvSpPr>
        <p:spPr>
          <a:xfrm>
            <a:off x="606075" y="787350"/>
            <a:ext cx="1112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Inverse operation is slow, and requires D updates, where D is the dimensionality of the z vector</a:t>
            </a:r>
            <a:endParaRPr sz="1800"/>
          </a:p>
        </p:txBody>
      </p:sp>
      <p:sp>
        <p:nvSpPr>
          <p:cNvPr id="829" name="Google Shape;829;p75"/>
          <p:cNvSpPr txBox="1"/>
          <p:nvPr/>
        </p:nvSpPr>
        <p:spPr>
          <a:xfrm>
            <a:off x="606075" y="1168350"/>
            <a:ext cx="91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Recall, that for sampling (forward pass we need one pass), but here for the evaluation of the density we need D passes.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30" name="Google Shape;8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763" y="2311350"/>
            <a:ext cx="4937825" cy="7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75"/>
          <p:cNvSpPr txBox="1"/>
          <p:nvPr/>
        </p:nvSpPr>
        <p:spPr>
          <a:xfrm>
            <a:off x="606075" y="1854150"/>
            <a:ext cx="91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general we can write inverse flow as: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2" name="Google Shape;832;p75"/>
          <p:cNvSpPr txBox="1"/>
          <p:nvPr/>
        </p:nvSpPr>
        <p:spPr>
          <a:xfrm>
            <a:off x="606075" y="2997150"/>
            <a:ext cx="11389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Which can be </a:t>
            </a:r>
            <a:r>
              <a:rPr lang="en-US" sz="1800"/>
              <a:t>conveniently implemented using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simple algorithm</a:t>
            </a:r>
            <a:r>
              <a:rPr lang="en-US" sz="1800"/>
              <a:t> (written in Bijectors API):</a:t>
            </a:r>
            <a:r>
              <a:rPr lang="en-US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33" name="Google Shape;83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548" y="3454350"/>
            <a:ext cx="6478725" cy="1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6425" y="5206950"/>
            <a:ext cx="5774374" cy="4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5" name="Google Shape;835;p75"/>
          <p:cNvCxnSpPr>
            <a:stCxn id="834" idx="0"/>
          </p:cNvCxnSpPr>
          <p:nvPr/>
        </p:nvCxnSpPr>
        <p:spPr>
          <a:xfrm rot="10800000">
            <a:off x="7592012" y="4387950"/>
            <a:ext cx="261600" cy="81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" name="Google Shape;836;p75"/>
          <p:cNvSpPr txBox="1"/>
          <p:nvPr/>
        </p:nvSpPr>
        <p:spPr>
          <a:xfrm>
            <a:off x="223275" y="5645900"/>
            <a:ext cx="29265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Correction</a:t>
            </a:r>
            <a:r>
              <a:rPr lang="en-US">
                <a:solidFill>
                  <a:srgbClr val="CC0000"/>
                </a:solidFill>
              </a:rPr>
              <a:t>: this is true for MAF not IAF, for IAF it should be (x- shift) / sigma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837" name="Google Shape;837;p75"/>
          <p:cNvCxnSpPr>
            <a:stCxn id="836" idx="0"/>
          </p:cNvCxnSpPr>
          <p:nvPr/>
        </p:nvCxnSpPr>
        <p:spPr>
          <a:xfrm flipH="1" rot="10800000">
            <a:off x="1686525" y="4481600"/>
            <a:ext cx="1965600" cy="1164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52825" y="1641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Motivation: The problem of sampling 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228750" y="809250"/>
            <a:ext cx="10476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Consider following problem: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observe some data </a:t>
            </a:r>
            <a:r>
              <a:rPr b="1" lang="en-US" sz="1800"/>
              <a:t>X </a:t>
            </a:r>
            <a:r>
              <a:rPr lang="en-US" sz="1800"/>
              <a:t>which are sample from some distribution p(</a:t>
            </a:r>
            <a:r>
              <a:rPr b="1" lang="en-US" sz="1800"/>
              <a:t>X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generate new data point </a:t>
            </a:r>
            <a:r>
              <a:rPr b="1" lang="en-US" sz="1800"/>
              <a:t>X’ </a:t>
            </a:r>
            <a:r>
              <a:rPr lang="en-US" sz="1800"/>
              <a:t>according to p(</a:t>
            </a:r>
            <a:r>
              <a:rPr b="1" lang="en-US" sz="1800"/>
              <a:t>X</a:t>
            </a:r>
            <a:r>
              <a:rPr lang="en-US" sz="1800"/>
              <a:t>’)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Example</a:t>
            </a:r>
            <a:r>
              <a:rPr lang="en-US" sz="1800"/>
              <a:t>: dataset augmentation, latent space manipulation, generating new samples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current state of the art approach for this problem would be to take some deep generative neural network e.g. Glow: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450" y="3311325"/>
            <a:ext cx="5940650" cy="29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3349250" y="6150900"/>
            <a:ext cx="4841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 from: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https://blog.openai.com/glow/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6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IAF as a Normalizing Flow - my contribution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843" name="Google Shape;843;p76"/>
          <p:cNvSpPr txBox="1"/>
          <p:nvPr/>
        </p:nvSpPr>
        <p:spPr>
          <a:xfrm>
            <a:off x="606075" y="787350"/>
            <a:ext cx="1112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can be further improved by noting that we not </a:t>
            </a:r>
            <a:r>
              <a:rPr lang="en-US" sz="1800"/>
              <a:t>necessarily</a:t>
            </a:r>
            <a:r>
              <a:rPr lang="en-US" sz="1800"/>
              <a:t> need D iterations:</a:t>
            </a:r>
            <a:endParaRPr sz="1800"/>
          </a:p>
        </p:txBody>
      </p:sp>
      <p:sp>
        <p:nvSpPr>
          <p:cNvPr id="844" name="Google Shape;844;p76"/>
          <p:cNvSpPr txBox="1"/>
          <p:nvPr/>
        </p:nvSpPr>
        <p:spPr>
          <a:xfrm>
            <a:off x="606075" y="1168350"/>
            <a:ext cx="91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iterative algorithm can reach convergence much faster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5" name="Google Shape;845;p76"/>
          <p:cNvSpPr txBox="1"/>
          <p:nvPr/>
        </p:nvSpPr>
        <p:spPr>
          <a:xfrm>
            <a:off x="606075" y="1625550"/>
            <a:ext cx="546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 it is better to use adaptive dynamic loop: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46" name="Google Shape;8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5" y="2531000"/>
            <a:ext cx="5980401" cy="1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950" y="2013350"/>
            <a:ext cx="5534825" cy="29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6"/>
          <p:cNvSpPr txBox="1"/>
          <p:nvPr/>
        </p:nvSpPr>
        <p:spPr>
          <a:xfrm>
            <a:off x="606075" y="4063950"/>
            <a:ext cx="546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my tests this implementation was about ten times faster, but it will depend on the problem size and complexity. In some cases convergence may appear after few iterations.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7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inference and generation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854" name="Google Shape;85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00" y="1443388"/>
            <a:ext cx="8053276" cy="4146674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7"/>
          <p:cNvSpPr txBox="1"/>
          <p:nvPr/>
        </p:nvSpPr>
        <p:spPr>
          <a:xfrm>
            <a:off x="271125" y="598075"/>
            <a:ext cx="10326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 us recall once again difference between inference and generation</a:t>
            </a:r>
            <a:endParaRPr sz="1800"/>
          </a:p>
        </p:txBody>
      </p:sp>
      <p:sp>
        <p:nvSpPr>
          <p:cNvPr id="856" name="Google Shape;856;p77"/>
          <p:cNvSpPr txBox="1"/>
          <p:nvPr/>
        </p:nvSpPr>
        <p:spPr>
          <a:xfrm>
            <a:off x="8293400" y="2060600"/>
            <a:ext cx="37683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Used when we are interested in MLE: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inverse transform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inverse log det jacobian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no reconstruction loss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7" name="Google Shape;857;p77"/>
          <p:cNvSpPr txBox="1"/>
          <p:nvPr/>
        </p:nvSpPr>
        <p:spPr>
          <a:xfrm>
            <a:off x="8325300" y="3890625"/>
            <a:ext cx="3189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Used when we are interested in sampling: mostly related to VAEs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forward transform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forward log det jacobian, for estimation of density of model samples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need to add reconstruction loss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8" name="Google Shape;858;p77"/>
          <p:cNvSpPr txBox="1"/>
          <p:nvPr/>
        </p:nvSpPr>
        <p:spPr>
          <a:xfrm>
            <a:off x="8078075" y="1315775"/>
            <a:ext cx="25200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CA4DC"/>
                </a:solidFill>
              </a:rPr>
              <a:t>note the space distortion!</a:t>
            </a:r>
            <a:endParaRPr b="1">
              <a:solidFill>
                <a:srgbClr val="1CA4DC"/>
              </a:solidFill>
            </a:endParaRPr>
          </a:p>
        </p:txBody>
      </p:sp>
      <p:cxnSp>
        <p:nvCxnSpPr>
          <p:cNvPr id="859" name="Google Shape;859;p77"/>
          <p:cNvCxnSpPr/>
          <p:nvPr/>
        </p:nvCxnSpPr>
        <p:spPr>
          <a:xfrm flipH="1">
            <a:off x="7440200" y="1714500"/>
            <a:ext cx="853200" cy="6540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77"/>
          <p:cNvSpPr txBox="1"/>
          <p:nvPr/>
        </p:nvSpPr>
        <p:spPr>
          <a:xfrm>
            <a:off x="3394400" y="5494350"/>
            <a:ext cx="35886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Density estimation using Real NVP</a:t>
            </a:r>
            <a:r>
              <a:rPr lang="en-US"/>
              <a:t> (2016)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8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inference and generation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866" name="Google Shape;8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00" y="1443388"/>
            <a:ext cx="8053276" cy="4146674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78"/>
          <p:cNvSpPr txBox="1"/>
          <p:nvPr/>
        </p:nvSpPr>
        <p:spPr>
          <a:xfrm>
            <a:off x="271125" y="598075"/>
            <a:ext cx="10326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 us recall once again difference between inference and generation</a:t>
            </a:r>
            <a:endParaRPr sz="1800"/>
          </a:p>
        </p:txBody>
      </p:sp>
      <p:sp>
        <p:nvSpPr>
          <p:cNvPr id="868" name="Google Shape;868;p78"/>
          <p:cNvSpPr txBox="1"/>
          <p:nvPr/>
        </p:nvSpPr>
        <p:spPr>
          <a:xfrm>
            <a:off x="9169350" y="4330625"/>
            <a:ext cx="1602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IAF</a:t>
            </a:r>
            <a:endParaRPr sz="3600"/>
          </a:p>
        </p:txBody>
      </p:sp>
      <p:sp>
        <p:nvSpPr>
          <p:cNvPr id="869" name="Google Shape;869;p78"/>
          <p:cNvSpPr txBox="1"/>
          <p:nvPr/>
        </p:nvSpPr>
        <p:spPr>
          <a:xfrm>
            <a:off x="8078075" y="1315775"/>
            <a:ext cx="25200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CA4DC"/>
                </a:solidFill>
              </a:rPr>
              <a:t>note the space distortion!</a:t>
            </a:r>
            <a:endParaRPr b="1">
              <a:solidFill>
                <a:srgbClr val="1CA4DC"/>
              </a:solidFill>
            </a:endParaRPr>
          </a:p>
        </p:txBody>
      </p:sp>
      <p:cxnSp>
        <p:nvCxnSpPr>
          <p:cNvPr id="870" name="Google Shape;870;p78"/>
          <p:cNvCxnSpPr/>
          <p:nvPr/>
        </p:nvCxnSpPr>
        <p:spPr>
          <a:xfrm flipH="1">
            <a:off x="7440200" y="1714500"/>
            <a:ext cx="853200" cy="6540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1" name="Google Shape;871;p78"/>
          <p:cNvSpPr txBox="1"/>
          <p:nvPr/>
        </p:nvSpPr>
        <p:spPr>
          <a:xfrm>
            <a:off x="3394400" y="5494350"/>
            <a:ext cx="35886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Density estimation using Real NVP</a:t>
            </a:r>
            <a:r>
              <a:rPr lang="en-US"/>
              <a:t> (2016)</a:t>
            </a:r>
            <a:endParaRPr/>
          </a:p>
        </p:txBody>
      </p:sp>
      <p:sp>
        <p:nvSpPr>
          <p:cNvPr id="872" name="Google Shape;872;p78"/>
          <p:cNvSpPr txBox="1"/>
          <p:nvPr/>
        </p:nvSpPr>
        <p:spPr>
          <a:xfrm>
            <a:off x="8293400" y="2619800"/>
            <a:ext cx="35286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inv(IAF) = MAF</a:t>
            </a:r>
            <a:endParaRPr sz="3600"/>
          </a:p>
        </p:txBody>
      </p:sp>
      <p:sp>
        <p:nvSpPr>
          <p:cNvPr id="873" name="Google Shape;873;p78"/>
          <p:cNvSpPr txBox="1"/>
          <p:nvPr/>
        </p:nvSpPr>
        <p:spPr>
          <a:xfrm>
            <a:off x="9012475" y="4924500"/>
            <a:ext cx="1799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Sampling in VAE</a:t>
            </a:r>
            <a:endParaRPr/>
          </a:p>
        </p:txBody>
      </p:sp>
      <p:sp>
        <p:nvSpPr>
          <p:cNvPr id="874" name="Google Shape;874;p78"/>
          <p:cNvSpPr txBox="1"/>
          <p:nvPr/>
        </p:nvSpPr>
        <p:spPr>
          <a:xfrm>
            <a:off x="8807275" y="3306675"/>
            <a:ext cx="2478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Density estimation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9"/>
          <p:cNvSpPr txBox="1"/>
          <p:nvPr>
            <p:ph type="title"/>
          </p:nvPr>
        </p:nvSpPr>
        <p:spPr>
          <a:xfrm>
            <a:off x="1429500" y="24720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Masked Autoregressive Flow for Density Estimation</a:t>
            </a:r>
            <a:r>
              <a:rPr lang="en-US" sz="3600">
                <a:solidFill>
                  <a:srgbClr val="139FDA"/>
                </a:solidFill>
              </a:rPr>
              <a:t> (</a:t>
            </a:r>
            <a:r>
              <a:rPr b="1" lang="en-US" sz="3600">
                <a:solidFill>
                  <a:srgbClr val="139FDA"/>
                </a:solidFill>
              </a:rPr>
              <a:t>Edinburgh/2017</a:t>
            </a:r>
            <a:r>
              <a:rPr lang="en-US" sz="3600">
                <a:solidFill>
                  <a:srgbClr val="139FDA"/>
                </a:solidFill>
              </a:rPr>
              <a:t>)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0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MAF: Basic idea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885" name="Google Shape;885;p80"/>
          <p:cNvSpPr txBox="1"/>
          <p:nvPr/>
        </p:nvSpPr>
        <p:spPr>
          <a:xfrm>
            <a:off x="271125" y="598075"/>
            <a:ext cx="11538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Paper: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Masked Autoregressive Flow for Density Estimation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 </a:t>
            </a:r>
            <a:endParaRPr sz="1800"/>
          </a:p>
        </p:txBody>
      </p:sp>
      <p:pic>
        <p:nvPicPr>
          <p:cNvPr id="886" name="Google Shape;88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00" y="1541375"/>
            <a:ext cx="6232075" cy="17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0"/>
          <p:cNvSpPr txBox="1"/>
          <p:nvPr/>
        </p:nvSpPr>
        <p:spPr>
          <a:xfrm>
            <a:off x="576100" y="1128525"/>
            <a:ext cx="42222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0"/>
          <p:cNvSpPr txBox="1"/>
          <p:nvPr/>
        </p:nvSpPr>
        <p:spPr>
          <a:xfrm>
            <a:off x="465600" y="1109100"/>
            <a:ext cx="36381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MAF is implemented as Bijector:</a:t>
            </a:r>
            <a:endParaRPr sz="1800"/>
          </a:p>
        </p:txBody>
      </p:sp>
      <p:pic>
        <p:nvPicPr>
          <p:cNvPr id="889" name="Google Shape;88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600" y="3667250"/>
            <a:ext cx="7591849" cy="20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80"/>
          <p:cNvSpPr txBox="1"/>
          <p:nvPr/>
        </p:nvSpPr>
        <p:spPr>
          <a:xfrm>
            <a:off x="465600" y="3166500"/>
            <a:ext cx="3638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IAF is an inverse of MAF:</a:t>
            </a:r>
            <a:endParaRPr sz="1800"/>
          </a:p>
        </p:txBody>
      </p:sp>
      <p:pic>
        <p:nvPicPr>
          <p:cNvPr id="891" name="Google Shape;891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2399" y="2059237"/>
            <a:ext cx="4889199" cy="26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MAF: Validating your model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897" name="Google Shape;897;p81"/>
          <p:cNvSpPr txBox="1"/>
          <p:nvPr/>
        </p:nvSpPr>
        <p:spPr>
          <a:xfrm>
            <a:off x="271125" y="598075"/>
            <a:ext cx="11538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model quality can be easily validated by projecting input images into random variables, they should follow the gaussian distribution</a:t>
            </a:r>
            <a:endParaRPr sz="1800"/>
          </a:p>
        </p:txBody>
      </p:sp>
      <p:pic>
        <p:nvPicPr>
          <p:cNvPr id="898" name="Google Shape;898;p81"/>
          <p:cNvPicPr preferRelativeResize="0"/>
          <p:nvPr/>
        </p:nvPicPr>
        <p:blipFill rotWithShape="1">
          <a:blip r:embed="rId3">
            <a:alphaModFix/>
          </a:blip>
          <a:srcRect b="0" l="1030" r="-1029" t="0"/>
          <a:stretch/>
        </p:blipFill>
        <p:spPr>
          <a:xfrm>
            <a:off x="2019300" y="1639625"/>
            <a:ext cx="81534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2"/>
          <p:cNvSpPr txBox="1"/>
          <p:nvPr>
            <p:ph type="title"/>
          </p:nvPr>
        </p:nvSpPr>
        <p:spPr>
          <a:xfrm>
            <a:off x="1429500" y="24720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39FDA"/>
                </a:solidFill>
              </a:rPr>
              <a:t>Summary</a:t>
            </a:r>
            <a:endParaRPr sz="48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3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Content (in past tense)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3"/>
          <p:cNvSpPr txBox="1"/>
          <p:nvPr>
            <p:ph idx="1" type="body"/>
          </p:nvPr>
        </p:nvSpPr>
        <p:spPr>
          <a:xfrm>
            <a:off x="713899" y="17412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Part 1. Introduction</a:t>
            </a:r>
            <a:endParaRPr sz="3600"/>
          </a:p>
          <a:p>
            <a:pPr indent="-381000" lvl="0" marL="457200" marR="0" rtl="0" algn="l">
              <a:spcBef>
                <a:spcPts val="210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Motivations for probabilistic models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Theory of Normalizing Flows + simple examples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Using Normalizing Flows in Tensorflow</a:t>
            </a:r>
            <a:endParaRPr b="0" sz="2400"/>
          </a:p>
          <a:p>
            <a:pPr indent="0" lvl="0" marL="457200" marR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3600"/>
              <a:t>Part 2. Research papers study</a:t>
            </a:r>
            <a:endParaRPr sz="3600"/>
          </a:p>
          <a:p>
            <a:pPr indent="-381000" lvl="0" marL="457200" marR="0" rtl="0" algn="l">
              <a:spcBef>
                <a:spcPts val="210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MADE, IAF, MAF - require tricks, hacks and practice to train model</a:t>
            </a:r>
            <a:endParaRPr sz="3600">
              <a:solidFill>
                <a:schemeClr val="dk2"/>
              </a:solidFill>
            </a:endParaRPr>
          </a:p>
          <a:p>
            <a:pPr indent="0" lvl="0" marL="914400" marR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Content (in past tense)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4"/>
          <p:cNvSpPr txBox="1"/>
          <p:nvPr>
            <p:ph idx="1" type="body"/>
          </p:nvPr>
        </p:nvSpPr>
        <p:spPr>
          <a:xfrm>
            <a:off x="713899" y="17412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Next time:</a:t>
            </a:r>
            <a:endParaRPr sz="3600"/>
          </a:p>
          <a:p>
            <a:pPr indent="-381000" lvl="0" marL="457200" marR="0" rtl="0" algn="l">
              <a:spcBef>
                <a:spcPts val="210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Papers: NICE, RealNVP, Glow</a:t>
            </a:r>
            <a:endParaRPr b="0" sz="2400"/>
          </a:p>
          <a:p>
            <a:pPr indent="0" lvl="0" marL="914400" marR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916" name="Google Shape;91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300" y="3623075"/>
            <a:ext cx="5258400" cy="26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5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Questions?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52825" y="1641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Motivation: probabilistic modeling 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228750" y="580650"/>
            <a:ext cx="10476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Probabilistic models have nice theoretical interpretation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However they are usually hard to train or they have </a:t>
            </a:r>
            <a:r>
              <a:rPr lang="en-US" sz="1800"/>
              <a:t>intractable</a:t>
            </a:r>
            <a:r>
              <a:rPr lang="en-US" sz="1800"/>
              <a:t> </a:t>
            </a:r>
            <a:r>
              <a:rPr lang="en-US" sz="1800"/>
              <a:t>normalizing</a:t>
            </a:r>
            <a:r>
              <a:rPr lang="en-US" sz="1800"/>
              <a:t> </a:t>
            </a:r>
            <a:r>
              <a:rPr lang="en-US" sz="1800"/>
              <a:t>constants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18" name="Google Shape;118;p23"/>
          <p:cNvGrpSpPr/>
          <p:nvPr/>
        </p:nvGrpSpPr>
        <p:grpSpPr>
          <a:xfrm>
            <a:off x="703600" y="1373925"/>
            <a:ext cx="6684400" cy="1355000"/>
            <a:chOff x="703600" y="1373925"/>
            <a:chExt cx="6684400" cy="1355000"/>
          </a:xfrm>
        </p:grpSpPr>
        <p:sp>
          <p:nvSpPr>
            <p:cNvPr id="119" name="Google Shape;119;p23"/>
            <p:cNvSpPr txBox="1"/>
            <p:nvPr/>
          </p:nvSpPr>
          <p:spPr>
            <a:xfrm>
              <a:off x="703600" y="1373925"/>
              <a:ext cx="64131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Typical probabilistic model is specified as some function</a:t>
              </a:r>
              <a:endParaRPr sz="1800"/>
            </a:p>
          </p:txBody>
        </p:sp>
        <p:pic>
          <p:nvPicPr>
            <p:cNvPr id="120" name="Google Shape;12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11450" y="1824050"/>
              <a:ext cx="2876550" cy="904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23"/>
          <p:cNvGrpSpPr/>
          <p:nvPr/>
        </p:nvGrpSpPr>
        <p:grpSpPr>
          <a:xfrm>
            <a:off x="779800" y="2291575"/>
            <a:ext cx="10542300" cy="1029581"/>
            <a:chOff x="779800" y="2291575"/>
            <a:chExt cx="10542300" cy="1029581"/>
          </a:xfrm>
        </p:grpSpPr>
        <p:sp>
          <p:nvSpPr>
            <p:cNvPr id="122" name="Google Shape;122;p23"/>
            <p:cNvSpPr txBox="1"/>
            <p:nvPr/>
          </p:nvSpPr>
          <p:spPr>
            <a:xfrm>
              <a:off x="779800" y="2291575"/>
              <a:ext cx="10542300" cy="7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where: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                  is some positive function </a:t>
              </a:r>
              <a:r>
                <a:rPr lang="en-US" sz="1800"/>
                <a:t>parameterized</a:t>
              </a:r>
              <a:r>
                <a:rPr lang="en-US" sz="1800"/>
                <a:t> with theta, usually neural network</a:t>
              </a:r>
              <a:endParaRPr sz="1800"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i="1" lang="en-US" sz="1800"/>
                <a:t>Z</a:t>
              </a:r>
              <a:r>
                <a:rPr lang="en-US" sz="1800"/>
                <a:t> is normalization constant, contains sum of f(x) over all possible configurations of x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3" name="Google Shape;12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9761" y="2783856"/>
              <a:ext cx="967140" cy="53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3"/>
          <p:cNvSpPr txBox="1"/>
          <p:nvPr/>
        </p:nvSpPr>
        <p:spPr>
          <a:xfrm>
            <a:off x="417125" y="3906600"/>
            <a:ext cx="10375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</a:rPr>
              <a:t>Unfortunately:</a:t>
            </a:r>
            <a:endParaRPr b="1" sz="24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-US" sz="1800">
                <a:solidFill>
                  <a:srgbClr val="CC0000"/>
                </a:solidFill>
              </a:rPr>
              <a:t>in many cases Z is </a:t>
            </a:r>
            <a:r>
              <a:rPr lang="en-US" sz="1800">
                <a:solidFill>
                  <a:srgbClr val="CC0000"/>
                </a:solidFill>
              </a:rPr>
              <a:t>intractable, inference is impossible or require approximations</a:t>
            </a:r>
            <a:r>
              <a:rPr lang="en-US" sz="1800">
                <a:solidFill>
                  <a:srgbClr val="CC0000"/>
                </a:solidFill>
              </a:rPr>
              <a:t> 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-US" sz="1800">
                <a:solidFill>
                  <a:srgbClr val="CC0000"/>
                </a:solidFill>
              </a:rPr>
              <a:t>sampling may be hard, so we cannot generate samples easily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376700" y="5030650"/>
            <a:ext cx="113787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AA84F"/>
                </a:solidFill>
              </a:rPr>
              <a:t>Normalizing Flows:</a:t>
            </a:r>
            <a:r>
              <a:rPr lang="en-US" sz="1800">
                <a:solidFill>
                  <a:srgbClr val="6AA84F"/>
                </a:solidFill>
              </a:rPr>
              <a:t> </a:t>
            </a:r>
            <a:r>
              <a:rPr lang="en-US" sz="1800">
                <a:solidFill>
                  <a:srgbClr val="6AA84F"/>
                </a:solidFill>
              </a:rPr>
              <a:t>try to overcome this problem by introducing </a:t>
            </a:r>
            <a:r>
              <a:rPr lang="en-US" sz="1800">
                <a:solidFill>
                  <a:srgbClr val="6AA84F"/>
                </a:solidFill>
              </a:rPr>
              <a:t>continuous</a:t>
            </a:r>
            <a:r>
              <a:rPr lang="en-US" sz="1800">
                <a:solidFill>
                  <a:srgbClr val="6AA84F"/>
                </a:solidFill>
              </a:rPr>
              <a:t> transformation of probability density which allows for tracking the change in the density p(x)</a:t>
            </a:r>
            <a:endParaRPr sz="1800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6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600"/>
              <a:t>Introduction to Normalizing Flows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86"/>
          <p:cNvSpPr txBox="1"/>
          <p:nvPr>
            <p:ph idx="1" type="body"/>
          </p:nvPr>
        </p:nvSpPr>
        <p:spPr>
          <a:xfrm>
            <a:off x="647750" y="3989977"/>
            <a:ext cx="10972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 Kolasiński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7"/>
          <p:cNvSpPr txBox="1"/>
          <p:nvPr/>
        </p:nvSpPr>
        <p:spPr>
          <a:xfrm>
            <a:off x="911425" y="1599275"/>
            <a:ext cx="104109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http://www.machinelearning.ru/wiki/images/f/f2/LebedevTuzovaVaeNfSlides.pdf</a:t>
            </a:r>
            <a:r>
              <a:rPr lang="en-US"/>
              <a:t> - slides about Variational Auto-Encoder &amp; Normalizing Flows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https://docs.pymc.io/notebooks/normalizing_flows_overview.html</a:t>
            </a:r>
            <a:r>
              <a:rPr lang="en-US"/>
              <a:t> - PyMC overview on NFs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https://github.com/ex4sperans/variational-inference-with-normalizing-flows</a:t>
            </a:r>
            <a:r>
              <a:rPr lang="en-US"/>
              <a:t> - some reimplementation of Reimplementation of Variational Inference with Normalizing Flows 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https://arxiv.org/pdf/1711.10604.pdf</a:t>
            </a:r>
            <a:r>
              <a:rPr lang="en-US"/>
              <a:t> - TensorFlow Distributions documentation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http://bjlkeng.github.io/posts/autoregressive-autoencoders/</a:t>
            </a:r>
            <a:r>
              <a:rPr lang="en-US"/>
              <a:t> - BLOG: very well written, with implementations and notebooks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http://ruishu.io/2018/05/19/change-of-variables/</a:t>
            </a:r>
            <a:r>
              <a:rPr lang="en-US"/>
              <a:t> - BLOG: CHANGE OF VARIABLES: A PRECURSOR TO NORMALIZING FLOW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http://akosiorek.github.io/ml/2018/04/03/norm_flows.html</a:t>
            </a:r>
            <a:r>
              <a:rPr lang="en-US"/>
              <a:t> - BLOG: Normalizing Flows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10"/>
              </a:rPr>
              <a:t>https://tonghehehe.com/blog/2017/1/1/vae</a:t>
            </a:r>
            <a:r>
              <a:rPr lang="en-US"/>
              <a:t> - Posterior Approximation for Variational Inference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11"/>
              </a:rPr>
              <a:t>https://blog.openai.com/glow/</a:t>
            </a:r>
            <a:r>
              <a:rPr lang="en-US"/>
              <a:t> - GLOW official website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12"/>
              </a:rPr>
              <a:t>https://towardsdatascience.com/autoregressive-models-in-tensorflow-96d69434cad9</a:t>
            </a:r>
            <a:r>
              <a:rPr lang="en-US"/>
              <a:t> - Blog: Autoregressive Models in TensorFlow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87"/>
          <p:cNvSpPr txBox="1"/>
          <p:nvPr>
            <p:ph type="title"/>
          </p:nvPr>
        </p:nvSpPr>
        <p:spPr>
          <a:xfrm>
            <a:off x="835224" y="882403"/>
            <a:ext cx="10369200" cy="5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8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28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3"/>
              </a:rPr>
              <a:t>http://ruishu.io/2018/03/14/vae/</a:t>
            </a:r>
            <a:r>
              <a:rPr b="0" lang="en-US"/>
              <a:t> - Blog: DENSITY ESTIMATION: VARIATIONAL AUTOENCODERS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4"/>
              </a:rPr>
              <a:t>https://vimeo.com/252105837</a:t>
            </a:r>
            <a:r>
              <a:rPr b="0" lang="en-US"/>
              <a:t> - Masked Autoregressive Flow for Density Estimation 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5"/>
              </a:rPr>
              <a:t>https://arxiv.org/pdf/1705.07057.pdf</a:t>
            </a:r>
            <a:r>
              <a:rPr b="0" lang="en-US"/>
              <a:t> - MAF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6"/>
              </a:rPr>
              <a:t>https://arxiv.org/pdf/1502.03509.pdf</a:t>
            </a:r>
            <a:r>
              <a:rPr b="0" lang="en-US"/>
              <a:t> - MADE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7"/>
              </a:rPr>
              <a:t>https://arxiv.org/pdf/1606.04934.pdf</a:t>
            </a:r>
            <a:r>
              <a:rPr b="0" lang="en-US"/>
              <a:t> - IAF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8"/>
              </a:rPr>
              <a:t>https://arxiv.org/pdf/1505.05770.pdf</a:t>
            </a:r>
            <a:r>
              <a:rPr b="0" lang="en-US"/>
              <a:t> - Variational Inference with NFs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9"/>
              </a:rPr>
              <a:t>https://arxiv.org/pdf/1808.04730.pdf</a:t>
            </a:r>
            <a:r>
              <a:rPr b="0" lang="en-US"/>
              <a:t>  - some recent paper</a:t>
            </a:r>
            <a:endParaRPr b="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0"/>
          </a:p>
        </p:txBody>
      </p:sp>
      <p:sp>
        <p:nvSpPr>
          <p:cNvPr id="939" name="Google Shape;939;p88"/>
          <p:cNvSpPr txBox="1"/>
          <p:nvPr>
            <p:ph type="title"/>
          </p:nvPr>
        </p:nvSpPr>
        <p:spPr>
          <a:xfrm>
            <a:off x="835224" y="882403"/>
            <a:ext cx="10369200" cy="5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9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89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89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985850" y="1623450"/>
            <a:ext cx="93330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Density estimation: </a:t>
            </a:r>
            <a:endParaRPr sz="3600">
              <a:solidFill>
                <a:srgbClr val="139FD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maximum </a:t>
            </a:r>
            <a:r>
              <a:rPr lang="en-US" sz="3600">
                <a:solidFill>
                  <a:srgbClr val="139FDA"/>
                </a:solidFill>
              </a:rPr>
              <a:t>likelihood</a:t>
            </a:r>
            <a:r>
              <a:rPr lang="en-US" sz="3600">
                <a:solidFill>
                  <a:srgbClr val="139FDA"/>
                </a:solidFill>
              </a:rPr>
              <a:t> estimation (MLE)</a:t>
            </a:r>
            <a:endParaRPr sz="3600">
              <a:solidFill>
                <a:srgbClr val="139FDA"/>
              </a:solidFill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550" y="3014900"/>
            <a:ext cx="2286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Recap: Maximum likelihood estimation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278850" y="1332675"/>
            <a:ext cx="498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Assumptions and definitions: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38" name="Google Shape;138;p25"/>
          <p:cNvGrpSpPr/>
          <p:nvPr/>
        </p:nvGrpSpPr>
        <p:grpSpPr>
          <a:xfrm>
            <a:off x="316750" y="1774863"/>
            <a:ext cx="7040175" cy="489075"/>
            <a:chOff x="316750" y="1774863"/>
            <a:chExt cx="7040175" cy="489075"/>
          </a:xfrm>
        </p:grpSpPr>
        <p:pic>
          <p:nvPicPr>
            <p:cNvPr id="139" name="Google Shape;13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86025" y="1774863"/>
              <a:ext cx="1370900" cy="489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5"/>
            <p:cNvSpPr txBox="1"/>
            <p:nvPr/>
          </p:nvSpPr>
          <p:spPr>
            <a:xfrm>
              <a:off x="316750" y="1789750"/>
              <a:ext cx="5619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probability of observing data point </a:t>
              </a:r>
              <a:r>
                <a:rPr b="1" lang="en-US" sz="1800"/>
                <a:t>x</a:t>
              </a:r>
              <a:r>
                <a:rPr lang="en-US" sz="1800"/>
                <a:t> (unknown):</a:t>
              </a:r>
              <a:endParaRPr sz="1800"/>
            </a:p>
          </p:txBody>
        </p:sp>
      </p:grpSp>
      <p:grpSp>
        <p:nvGrpSpPr>
          <p:cNvPr id="141" name="Google Shape;141;p25"/>
          <p:cNvGrpSpPr/>
          <p:nvPr/>
        </p:nvGrpSpPr>
        <p:grpSpPr>
          <a:xfrm>
            <a:off x="316750" y="2331075"/>
            <a:ext cx="10437600" cy="1460225"/>
            <a:chOff x="316750" y="2331075"/>
            <a:chExt cx="10437600" cy="1460225"/>
          </a:xfrm>
        </p:grpSpPr>
        <p:pic>
          <p:nvPicPr>
            <p:cNvPr id="142" name="Google Shape;1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4450" y="2872400"/>
              <a:ext cx="8986326" cy="91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5"/>
            <p:cNvSpPr txBox="1"/>
            <p:nvPr/>
          </p:nvSpPr>
          <p:spPr>
            <a:xfrm>
              <a:off x="316750" y="2331075"/>
              <a:ext cx="104376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samples drawn from p</a:t>
              </a:r>
              <a:r>
                <a:rPr baseline="-25000" lang="en-US" sz="1800"/>
                <a:t>data</a:t>
              </a:r>
              <a:r>
                <a:rPr lang="en-US" sz="1800"/>
                <a:t> are independent (like images, CIFAR, MNIST)</a:t>
              </a:r>
              <a:endParaRPr sz="1800"/>
            </a:p>
          </p:txBody>
        </p:sp>
      </p:grpSp>
      <p:grpSp>
        <p:nvGrpSpPr>
          <p:cNvPr id="144" name="Google Shape;144;p25"/>
          <p:cNvGrpSpPr/>
          <p:nvPr/>
        </p:nvGrpSpPr>
        <p:grpSpPr>
          <a:xfrm>
            <a:off x="316750" y="4348325"/>
            <a:ext cx="11482800" cy="523750"/>
            <a:chOff x="316750" y="4348325"/>
            <a:chExt cx="11482800" cy="523750"/>
          </a:xfrm>
        </p:grpSpPr>
        <p:sp>
          <p:nvSpPr>
            <p:cNvPr id="145" name="Google Shape;145;p25"/>
            <p:cNvSpPr txBox="1"/>
            <p:nvPr/>
          </p:nvSpPr>
          <p:spPr>
            <a:xfrm>
              <a:off x="316750" y="4380550"/>
              <a:ext cx="114828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in order to build as much “realistic” model as we can we want to have:</a:t>
              </a:r>
              <a:endParaRPr sz="1800"/>
            </a:p>
          </p:txBody>
        </p:sp>
        <p:pic>
          <p:nvPicPr>
            <p:cNvPr id="146" name="Google Shape;14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61725" y="4348325"/>
              <a:ext cx="3067678" cy="52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25"/>
          <p:cNvGrpSpPr/>
          <p:nvPr/>
        </p:nvGrpSpPr>
        <p:grpSpPr>
          <a:xfrm>
            <a:off x="316750" y="4990150"/>
            <a:ext cx="11482800" cy="1135171"/>
            <a:chOff x="316750" y="4990150"/>
            <a:chExt cx="11482800" cy="1135171"/>
          </a:xfrm>
        </p:grpSpPr>
        <p:sp>
          <p:nvSpPr>
            <p:cNvPr id="148" name="Google Shape;148;p25"/>
            <p:cNvSpPr txBox="1"/>
            <p:nvPr/>
          </p:nvSpPr>
          <p:spPr>
            <a:xfrm>
              <a:off x="316750" y="4990150"/>
              <a:ext cx="114828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this allows us to define target metric which tells us how far from true distribution we are:</a:t>
              </a:r>
              <a:endParaRPr sz="1800"/>
            </a:p>
          </p:txBody>
        </p:sp>
        <p:pic>
          <p:nvPicPr>
            <p:cNvPr id="149" name="Google Shape;14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06375" y="5567525"/>
              <a:ext cx="7816200" cy="5577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25"/>
          <p:cNvGrpSpPr/>
          <p:nvPr/>
        </p:nvGrpSpPr>
        <p:grpSpPr>
          <a:xfrm>
            <a:off x="316750" y="3662525"/>
            <a:ext cx="7744975" cy="523750"/>
            <a:chOff x="316750" y="3662525"/>
            <a:chExt cx="7744975" cy="523750"/>
          </a:xfrm>
        </p:grpSpPr>
        <p:sp>
          <p:nvSpPr>
            <p:cNvPr id="151" name="Google Shape;151;p25"/>
            <p:cNvSpPr txBox="1"/>
            <p:nvPr/>
          </p:nvSpPr>
          <p:spPr>
            <a:xfrm>
              <a:off x="316750" y="3694750"/>
              <a:ext cx="61452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we want to create a model from which we can sample:</a:t>
              </a:r>
              <a:endParaRPr sz="1800"/>
            </a:p>
          </p:txBody>
        </p:sp>
        <p:pic>
          <p:nvPicPr>
            <p:cNvPr id="152" name="Google Shape;15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27350" y="3662525"/>
              <a:ext cx="1534375" cy="52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59998" y="1004450"/>
            <a:ext cx="2522814" cy="159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